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4"/>
    <p:sldMasterId id="2147483698" r:id="rId5"/>
  </p:sldMasterIdLst>
  <p:notesMasterIdLst>
    <p:notesMasterId r:id="rId22"/>
  </p:notesMasterIdLst>
  <p:handoutMasterIdLst>
    <p:handoutMasterId r:id="rId23"/>
  </p:handoutMasterIdLst>
  <p:sldIdLst>
    <p:sldId id="350" r:id="rId6"/>
    <p:sldId id="3855" r:id="rId7"/>
    <p:sldId id="495" r:id="rId8"/>
    <p:sldId id="366" r:id="rId9"/>
    <p:sldId id="3854" r:id="rId10"/>
    <p:sldId id="368" r:id="rId11"/>
    <p:sldId id="371" r:id="rId12"/>
    <p:sldId id="367" r:id="rId13"/>
    <p:sldId id="369" r:id="rId14"/>
    <p:sldId id="372" r:id="rId15"/>
    <p:sldId id="375" r:id="rId16"/>
    <p:sldId id="3878" r:id="rId17"/>
    <p:sldId id="3877" r:id="rId18"/>
    <p:sldId id="373" r:id="rId19"/>
    <p:sldId id="3879" r:id="rId20"/>
    <p:sldId id="38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65EB35-7F95-103E-6090-A30C0C9065C8}" name="Barnett, Carolyn" initials="BC" userId="S::cbarnett@apsk12.org::91c1c3e3-5395-4d6d-a514-bee340fe53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3F3F3"/>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p:restoredTop sz="94689"/>
  </p:normalViewPr>
  <p:slideViewPr>
    <p:cSldViewPr snapToGrid="0">
      <p:cViewPr varScale="1">
        <p:scale>
          <a:sx n="138" d="100"/>
          <a:sy n="138" d="100"/>
        </p:scale>
        <p:origin x="176" y="3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2A0105A-033A-4D72-ADA2-3B675DE50621}" type="presOf" srcId="{4B14F3DA-92D8-4BDF-9ABF-361BC54A0CC1}" destId="{9DA41DBB-897B-4E29-83F5-39F6BE8FB510}"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2" qsCatId="simple" csTypeId="urn:microsoft.com/office/officeart/2005/8/colors/accent2_3" csCatId="accent2" phldr="1"/>
      <dgm:spPr/>
    </dgm:pt>
    <dgm:pt modelId="{CBFAD42E-BC13-4677-A698-C8417C853277}">
      <dgm:prSet phldrT="[Text]" custT="1"/>
      <dgm:spPr>
        <a:xfrm>
          <a:off x="1539005" y="2461121"/>
          <a:ext cx="1150626" cy="1008591"/>
        </a:xfrm>
        <a:prstGeom prst="rect">
          <a:avLst/>
        </a:prstGeom>
        <a:noFill/>
        <a:ln>
          <a:noFill/>
        </a:ln>
        <a:effectLst/>
      </dgm:spPr>
      <dgm:t>
        <a:bodyPr/>
        <a:lstStyle/>
        <a:p>
          <a:pPr>
            <a:spcAft>
              <a:spcPct val="35000"/>
            </a:spcAft>
            <a:buNone/>
          </a:pPr>
          <a:r>
            <a:rPr lang="en-US" sz="1600" b="1">
              <a:solidFill>
                <a:sysClr val="windowText" lastClr="000000">
                  <a:hueOff val="0"/>
                  <a:satOff val="0"/>
                  <a:lumOff val="0"/>
                  <a:alphaOff val="0"/>
                </a:sysClr>
              </a:solidFill>
              <a:latin typeface="Tenorite"/>
              <a:ea typeface="+mn-ea"/>
              <a:cs typeface="+mn-cs"/>
            </a:rPr>
            <a:t>Step 2 </a:t>
          </a:r>
          <a:r>
            <a:rPr lang="en-US" sz="1400" b="0" u="sng">
              <a:solidFill>
                <a:sysClr val="windowText" lastClr="000000">
                  <a:hueOff val="0"/>
                  <a:satOff val="0"/>
                  <a:lumOff val="0"/>
                  <a:alphaOff val="0"/>
                </a:sysClr>
              </a:solidFill>
              <a:latin typeface="Tenorite"/>
              <a:ea typeface="+mn-ea"/>
              <a:cs typeface="+mn-cs"/>
            </a:rPr>
            <a:t>Pri</a:t>
          </a:r>
          <a:r>
            <a:rPr lang="en-US" sz="1400" u="sng">
              <a:solidFill>
                <a:sysClr val="windowText" lastClr="000000">
                  <a:hueOff val="0"/>
                  <a:satOff val="0"/>
                  <a:lumOff val="0"/>
                  <a:alphaOff val="0"/>
                </a:sysClr>
              </a:solidFill>
              <a:latin typeface="Tenorite"/>
              <a:ea typeface="+mn-ea"/>
              <a:cs typeface="+mn-cs"/>
            </a:rPr>
            <a:t>ncipals</a:t>
          </a:r>
          <a:r>
            <a:rPr lang="en-US" sz="1400">
              <a:solidFill>
                <a:sysClr val="windowText" lastClr="000000">
                  <a:hueOff val="0"/>
                  <a:satOff val="0"/>
                  <a:lumOff val="0"/>
                  <a:alphaOff val="0"/>
                </a:sysClr>
              </a:solidFill>
              <a:latin typeface="Tenorite"/>
              <a:ea typeface="+mn-ea"/>
              <a:cs typeface="+mn-cs"/>
            </a:rPr>
            <a:t> Workshop   FY </a:t>
          </a:r>
          <a:r>
            <a:rPr lang="en-US" sz="1400">
              <a:solidFill>
                <a:sysClr val="windowText" lastClr="000000">
                  <a:hueOff val="0"/>
                  <a:satOff val="0"/>
                  <a:lumOff val="0"/>
                  <a:alphaOff val="0"/>
                </a:sysClr>
              </a:solidFill>
              <a:latin typeface="Arial"/>
              <a:ea typeface="+mn-ea"/>
              <a:cs typeface="+mn-cs"/>
            </a:rPr>
            <a:t>26</a:t>
          </a:r>
          <a:r>
            <a:rPr lang="en-US" sz="1400">
              <a:solidFill>
                <a:sysClr val="windowText" lastClr="000000">
                  <a:hueOff val="0"/>
                  <a:satOff val="0"/>
                  <a:lumOff val="0"/>
                  <a:alphaOff val="0"/>
                </a:sysClr>
              </a:solidFill>
              <a:latin typeface="Tenorite"/>
              <a:ea typeface="+mn-ea"/>
              <a:cs typeface="+mn-cs"/>
            </a:rPr>
            <a:t> Budget</a:t>
          </a:r>
        </a:p>
        <a:p>
          <a:pPr>
            <a:spcAft>
              <a:spcPct val="35000"/>
            </a:spcAft>
            <a:buNone/>
          </a:pPr>
          <a:r>
            <a:rPr lang="en-US" sz="1200">
              <a:solidFill>
                <a:srgbClr val="FF0000"/>
              </a:solidFill>
              <a:latin typeface="Calibri"/>
              <a:ea typeface="+mn-ea"/>
              <a:cs typeface="Times New Roman"/>
            </a:rPr>
            <a:t>January 15</a:t>
          </a:r>
          <a:r>
            <a:rPr lang="en-US" sz="1200">
              <a:solidFill>
                <a:sysClr val="windowText" lastClr="000000">
                  <a:hueOff val="0"/>
                  <a:satOff val="0"/>
                  <a:lumOff val="0"/>
                  <a:alphaOff val="0"/>
                </a:sysClr>
              </a:solidFill>
              <a:latin typeface="Calibri"/>
              <a:ea typeface="+mn-ea"/>
              <a:cs typeface="Times New Roman"/>
            </a:rPr>
            <a:t> </a:t>
          </a:r>
          <a:r>
            <a:rPr lang="en-US" sz="1200" baseline="30000">
              <a:solidFill>
                <a:sysClr val="windowText" lastClr="000000">
                  <a:hueOff val="0"/>
                  <a:satOff val="0"/>
                  <a:lumOff val="0"/>
                  <a:alphaOff val="0"/>
                </a:sysClr>
              </a:solidFill>
              <a:latin typeface="Calibri"/>
              <a:ea typeface="+mn-ea"/>
              <a:cs typeface="Times New Roman"/>
            </a:rPr>
            <a:t> </a:t>
          </a:r>
          <a:endParaRPr lang="en-US" sz="1200">
            <a:solidFill>
              <a:sysClr val="windowText" lastClr="000000">
                <a:hueOff val="0"/>
                <a:satOff val="0"/>
                <a:lumOff val="0"/>
                <a:alphaOff val="0"/>
              </a:sysClr>
            </a:solidFill>
            <a:latin typeface="Calibri"/>
            <a:ea typeface="+mn-ea"/>
            <a:cs typeface="Times New Roman"/>
          </a:endParaRPr>
        </a:p>
      </dgm:t>
    </dgm:pt>
    <dgm:pt modelId="{3607CAB8-443E-4D12-94DD-94CB93172344}" type="parTrans" cxnId="{7782ACAD-5FAA-4E48-961E-E575494BDE88}">
      <dgm:prSet/>
      <dgm:spPr/>
      <dgm:t>
        <a:bodyPr/>
        <a:lstStyle/>
        <a:p>
          <a:endParaRPr lang="en-US"/>
        </a:p>
      </dgm:t>
    </dgm:pt>
    <dgm:pt modelId="{972FF622-4B2D-4CD6-BD1A-DCBE5152596B}" type="sibTrans" cxnId="{7782ACAD-5FAA-4E48-961E-E575494BDE88}">
      <dgm:prSet/>
      <dgm:spPr/>
      <dgm:t>
        <a:bodyPr/>
        <a:lstStyle/>
        <a:p>
          <a:endParaRPr lang="en-US"/>
        </a:p>
      </dgm:t>
    </dgm:pt>
    <dgm:pt modelId="{9BB649CE-74CD-4483-9383-CCF688F359CC}">
      <dgm:prSet phldrT="[Text]" custT="1"/>
      <dgm:spPr>
        <a:xfrm>
          <a:off x="4349050" y="1711539"/>
          <a:ext cx="1282937" cy="1137853"/>
        </a:xfrm>
        <a:prstGeom prst="rect">
          <a:avLst/>
        </a:prstGeom>
        <a:noFill/>
        <a:ln>
          <a:noFill/>
        </a:ln>
        <a:effectLst/>
      </dgm:spPr>
      <dgm:t>
        <a:bodyPr/>
        <a:lstStyle/>
        <a:p>
          <a:pPr rtl="0">
            <a:spcAft>
              <a:spcPct val="35000"/>
            </a:spcAft>
            <a:buNone/>
          </a:pPr>
          <a:r>
            <a:rPr lang="en-US" sz="1600" b="1">
              <a:solidFill>
                <a:sysClr val="windowText" lastClr="000000">
                  <a:hueOff val="0"/>
                  <a:satOff val="0"/>
                  <a:lumOff val="0"/>
                  <a:alphaOff val="0"/>
                </a:sysClr>
              </a:solidFill>
              <a:latin typeface="Tenorite"/>
              <a:ea typeface="+mn-ea"/>
              <a:cs typeface="+mn-cs"/>
            </a:rPr>
            <a:t>Step 4         </a:t>
          </a:r>
          <a:r>
            <a:rPr lang="en-US" sz="1400">
              <a:solidFill>
                <a:sysClr val="windowText" lastClr="000000">
                  <a:hueOff val="0"/>
                  <a:satOff val="0"/>
                  <a:lumOff val="0"/>
                  <a:alphaOff val="0"/>
                </a:sysClr>
              </a:solidFill>
              <a:latin typeface="Tenorite"/>
              <a:ea typeface="+mn-ea"/>
              <a:cs typeface="+mn-cs"/>
            </a:rPr>
            <a:t> </a:t>
          </a:r>
          <a:r>
            <a:rPr lang="en-US" sz="1400" u="sng">
              <a:solidFill>
                <a:sysClr val="windowText" lastClr="000000">
                  <a:hueOff val="0"/>
                  <a:satOff val="0"/>
                  <a:lumOff val="0"/>
                  <a:alphaOff val="0"/>
                </a:sysClr>
              </a:solidFill>
              <a:latin typeface="Tenorite"/>
              <a:ea typeface="+mn-ea"/>
              <a:cs typeface="+mn-cs"/>
            </a:rPr>
            <a:t>Principals</a:t>
          </a:r>
          <a:r>
            <a:rPr lang="en-US" sz="1400">
              <a:solidFill>
                <a:sysClr val="windowText" lastClr="000000">
                  <a:hueOff val="0"/>
                  <a:satOff val="0"/>
                  <a:lumOff val="0"/>
                  <a:alphaOff val="0"/>
                </a:sysClr>
              </a:solidFill>
              <a:latin typeface="Arial"/>
              <a:ea typeface="+mn-ea"/>
              <a:cs typeface="+mn-cs"/>
            </a:rPr>
            <a:t>    Cluster</a:t>
          </a:r>
          <a:r>
            <a:rPr lang="en-US" sz="1400">
              <a:solidFill>
                <a:sysClr val="windowText" lastClr="000000">
                  <a:hueOff val="0"/>
                  <a:satOff val="0"/>
                  <a:lumOff val="0"/>
                  <a:alphaOff val="0"/>
                </a:sysClr>
              </a:solidFill>
              <a:latin typeface="Tenorite"/>
              <a:ea typeface="+mn-ea"/>
              <a:cs typeface="+mn-cs"/>
            </a:rPr>
            <a:t> Supt. Discussions</a:t>
          </a:r>
          <a:endParaRPr lang="en-US" sz="1200" b="0" kern="1200">
            <a:solidFill>
              <a:sysClr val="windowText" lastClr="000000">
                <a:hueOff val="0"/>
                <a:satOff val="0"/>
                <a:lumOff val="0"/>
                <a:alphaOff val="0"/>
              </a:sysClr>
            </a:solidFill>
            <a:latin typeface="Times New Roman"/>
            <a:ea typeface="+mn-ea"/>
            <a:cs typeface="Times New Roman"/>
          </a:endParaRPr>
        </a:p>
      </dgm:t>
    </dgm:pt>
    <dgm:pt modelId="{637D4CDB-F178-4FDF-A411-3E5665E32BA7}" type="parTrans" cxnId="{CB60929E-05E0-4ABA-9631-BA5D2C827681}">
      <dgm:prSet/>
      <dgm:spPr/>
      <dgm:t>
        <a:bodyPr/>
        <a:lstStyle/>
        <a:p>
          <a:endParaRPr lang="en-US"/>
        </a:p>
      </dgm:t>
    </dgm:pt>
    <dgm:pt modelId="{FAEB3748-C727-4F1E-8F4D-E9B2C7C7BF69}" type="sibTrans" cxnId="{CB60929E-05E0-4ABA-9631-BA5D2C827681}">
      <dgm:prSet/>
      <dgm:spPr/>
      <dgm:t>
        <a:bodyPr/>
        <a:lstStyle/>
        <a:p>
          <a:endParaRPr lang="en-US"/>
        </a:p>
      </dgm:t>
    </dgm:pt>
    <dgm:pt modelId="{F8924C73-4D86-4725-8FB1-57E56105EE84}">
      <dgm:prSet phldrT="[Text]" custT="1"/>
      <dgm:spPr>
        <a:xfrm>
          <a:off x="130413" y="2809678"/>
          <a:ext cx="1150626" cy="1008591"/>
        </a:xfrm>
        <a:prstGeom prst="rect">
          <a:avLst/>
        </a:prstGeom>
        <a:noFill/>
        <a:ln>
          <a:noFill/>
        </a:ln>
        <a:effectLst/>
      </dgm:spPr>
      <dgm:t>
        <a:bodyPr/>
        <a:lstStyle/>
        <a:p>
          <a:pPr rtl="0">
            <a:buNone/>
          </a:pPr>
          <a:r>
            <a:rPr lang="en-US" sz="1600" b="1">
              <a:solidFill>
                <a:sysClr val="windowText" lastClr="000000">
                  <a:hueOff val="0"/>
                  <a:satOff val="0"/>
                  <a:lumOff val="0"/>
                  <a:alphaOff val="0"/>
                </a:sysClr>
              </a:solidFill>
              <a:latin typeface="Tenorite"/>
              <a:ea typeface="+mn-ea"/>
              <a:cs typeface="+mn-cs"/>
            </a:rPr>
            <a:t>Step 1                             </a:t>
          </a:r>
          <a:r>
            <a:rPr lang="en-US" sz="1400">
              <a:solidFill>
                <a:sysClr val="windowText" lastClr="000000">
                  <a:hueOff val="0"/>
                  <a:satOff val="0"/>
                  <a:lumOff val="0"/>
                  <a:alphaOff val="0"/>
                </a:sysClr>
              </a:solidFill>
              <a:latin typeface="Arial"/>
              <a:ea typeface="+mn-ea"/>
              <a:cs typeface="+mn-cs"/>
            </a:rPr>
            <a:t>Update</a:t>
          </a:r>
          <a:r>
            <a:rPr lang="en-US" sz="1400" b="0">
              <a:solidFill>
                <a:sysClr val="windowText" lastClr="000000">
                  <a:hueOff val="0"/>
                  <a:satOff val="0"/>
                  <a:lumOff val="0"/>
                  <a:alphaOff val="0"/>
                </a:sysClr>
              </a:solidFill>
              <a:latin typeface="Tenorite"/>
              <a:ea typeface="+mn-ea"/>
              <a:cs typeface="+mn-cs"/>
            </a:rPr>
            <a:t> </a:t>
          </a:r>
          <a:r>
            <a:rPr lang="en-US" sz="1400">
              <a:solidFill>
                <a:sysClr val="windowText" lastClr="000000">
                  <a:hueOff val="0"/>
                  <a:satOff val="0"/>
                  <a:lumOff val="0"/>
                  <a:alphaOff val="0"/>
                </a:sysClr>
              </a:solidFill>
              <a:latin typeface="Tenorite"/>
              <a:ea typeface="+mn-ea"/>
              <a:cs typeface="+mn-cs"/>
            </a:rPr>
            <a:t>Strategic Plan</a:t>
          </a:r>
          <a:r>
            <a:rPr lang="en-US" sz="1400">
              <a:solidFill>
                <a:sysClr val="windowText" lastClr="000000">
                  <a:hueOff val="0"/>
                  <a:satOff val="0"/>
                  <a:lumOff val="0"/>
                  <a:alphaOff val="0"/>
                </a:sysClr>
              </a:solidFill>
              <a:latin typeface="Arial"/>
              <a:ea typeface="+mn-ea"/>
              <a:cs typeface="+mn-cs"/>
            </a:rPr>
            <a:t> &amp; Rank Priorities</a:t>
          </a:r>
          <a:endParaRPr lang="en-US" sz="1400">
            <a:solidFill>
              <a:sysClr val="windowText" lastClr="000000">
                <a:hueOff val="0"/>
                <a:satOff val="0"/>
                <a:lumOff val="0"/>
                <a:alphaOff val="0"/>
              </a:sysClr>
            </a:solidFill>
            <a:latin typeface="Tenorite"/>
            <a:ea typeface="+mn-ea"/>
            <a:cs typeface="+mn-cs"/>
          </a:endParaRP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a:xfrm>
          <a:off x="8591602" y="611553"/>
          <a:ext cx="1311335" cy="1008591"/>
        </a:xfrm>
        <a:prstGeom prst="rect">
          <a:avLst/>
        </a:prstGeom>
        <a:noFill/>
        <a:ln>
          <a:noFill/>
        </a:ln>
        <a:effectLst/>
      </dgm:spPr>
      <dgm:t>
        <a:bodyPr/>
        <a:lstStyle/>
        <a:p>
          <a:pPr>
            <a:buNone/>
          </a:pPr>
          <a:r>
            <a:rPr lang="en-US" sz="1600" b="1" kern="1200">
              <a:solidFill>
                <a:sysClr val="windowText" lastClr="000000">
                  <a:hueOff val="0"/>
                  <a:satOff val="0"/>
                  <a:lumOff val="0"/>
                  <a:alphaOff val="0"/>
                </a:sysClr>
              </a:solidFill>
              <a:latin typeface="Tenorite"/>
              <a:ea typeface="+mn-ea"/>
              <a:cs typeface="+mn-cs"/>
            </a:rPr>
            <a:t>Step 7               </a:t>
          </a:r>
          <a:r>
            <a:rPr lang="en-US" sz="1400" b="0" u="sng" kern="1200">
              <a:solidFill>
                <a:sysClr val="windowText" lastClr="000000">
                  <a:hueOff val="0"/>
                  <a:satOff val="0"/>
                  <a:lumOff val="0"/>
                  <a:alphaOff val="0"/>
                </a:sysClr>
              </a:solidFill>
              <a:latin typeface="Tenorite"/>
              <a:ea typeface="+mn-ea"/>
              <a:cs typeface="+mn-cs"/>
            </a:rPr>
            <a:t>Principals</a:t>
          </a:r>
          <a:r>
            <a:rPr lang="en-US" sz="1600" b="1" kern="1200">
              <a:solidFill>
                <a:sysClr val="windowText" lastClr="000000">
                  <a:hueOff val="0"/>
                  <a:satOff val="0"/>
                  <a:lumOff val="0"/>
                  <a:alphaOff val="0"/>
                </a:sysClr>
              </a:solidFill>
              <a:latin typeface="Tenorite"/>
              <a:ea typeface="+mn-ea"/>
              <a:cs typeface="+mn-cs"/>
            </a:rPr>
            <a:t> </a:t>
          </a:r>
          <a:r>
            <a:rPr lang="en-US" sz="1400" b="0" kern="1200">
              <a:solidFill>
                <a:sysClr val="windowText" lastClr="000000">
                  <a:hueOff val="0"/>
                  <a:satOff val="0"/>
                  <a:lumOff val="0"/>
                  <a:alphaOff val="0"/>
                </a:sysClr>
              </a:solidFill>
              <a:latin typeface="Tenorite"/>
              <a:ea typeface="+mn-ea"/>
              <a:cs typeface="+mn-cs"/>
            </a:rPr>
            <a:t>HR Staffing Conferences Begin</a:t>
          </a:r>
          <a:endParaRPr lang="en-US" sz="1200" kern="1200">
            <a:solidFill>
              <a:sysClr val="windowText" lastClr="000000">
                <a:hueOff val="0"/>
                <a:satOff val="0"/>
                <a:lumOff val="0"/>
                <a:alphaOff val="0"/>
              </a:sysClr>
            </a:solidFill>
            <a:latin typeface="Calibri"/>
            <a:ea typeface="+mn-ea"/>
            <a:cs typeface="Times New Roman"/>
          </a:endParaRPr>
        </a:p>
        <a:p>
          <a:pPr rtl="0">
            <a:buNone/>
          </a:pPr>
          <a:r>
            <a:rPr lang="en-US" sz="1200" kern="1200">
              <a:solidFill>
                <a:srgbClr val="FF0000"/>
              </a:solidFill>
              <a:latin typeface="Calibri"/>
              <a:ea typeface="+mn-ea"/>
              <a:cs typeface="Times New Roman"/>
            </a:rPr>
            <a:t>Feb. 24-27  </a:t>
          </a:r>
          <a:r>
            <a:rPr lang="en-US" sz="1200" kern="1200">
              <a:solidFill>
                <a:sysClr val="windowText" lastClr="000000">
                  <a:hueOff val="0"/>
                  <a:satOff val="0"/>
                  <a:lumOff val="0"/>
                  <a:alphaOff val="0"/>
                </a:sysClr>
              </a:solidFill>
              <a:latin typeface="Calibri"/>
              <a:ea typeface="+mn-ea"/>
              <a:cs typeface="Times New Roman"/>
            </a:rPr>
            <a:t> </a:t>
          </a: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a:xfrm>
          <a:off x="2947597" y="2112563"/>
          <a:ext cx="1150626" cy="1008591"/>
        </a:xfrm>
        <a:prstGeom prst="rect">
          <a:avLst/>
        </a:prstGeom>
        <a:noFill/>
        <a:ln>
          <a:noFill/>
        </a:ln>
        <a:effectLst/>
      </dgm:spPr>
      <dgm:t>
        <a:bodyPr/>
        <a:lstStyle/>
        <a:p>
          <a:pPr>
            <a:lnSpc>
              <a:spcPct val="90000"/>
            </a:lnSpc>
            <a:spcAft>
              <a:spcPct val="35000"/>
            </a:spcAft>
            <a:buNone/>
          </a:pPr>
          <a:r>
            <a:rPr lang="en-US" sz="1600" b="1" kern="1200">
              <a:solidFill>
                <a:sysClr val="windowText" lastClr="000000">
                  <a:hueOff val="0"/>
                  <a:satOff val="0"/>
                  <a:lumOff val="0"/>
                  <a:alphaOff val="0"/>
                </a:sysClr>
              </a:solidFill>
              <a:latin typeface="Tenorite"/>
              <a:ea typeface="+mn-ea"/>
              <a:cs typeface="+mn-cs"/>
            </a:rPr>
            <a:t>Step 3              </a:t>
          </a:r>
          <a:r>
            <a:rPr lang="en-US" sz="1400" u="sng" kern="1200">
              <a:solidFill>
                <a:sysClr val="windowText" lastClr="000000">
                  <a:hueOff val="0"/>
                  <a:satOff val="0"/>
                  <a:lumOff val="0"/>
                  <a:alphaOff val="0"/>
                </a:sysClr>
              </a:solidFill>
              <a:latin typeface="Tenorite"/>
              <a:ea typeface="+mn-ea"/>
              <a:cs typeface="+mn-cs"/>
            </a:rPr>
            <a:t>GO Team</a:t>
          </a:r>
          <a:r>
            <a:rPr lang="en-US" sz="1400" kern="1200">
              <a:solidFill>
                <a:sysClr val="windowText" lastClr="000000">
                  <a:hueOff val="0"/>
                  <a:satOff val="0"/>
                  <a:lumOff val="0"/>
                  <a:alphaOff val="0"/>
                </a:sysClr>
              </a:solidFill>
              <a:latin typeface="Tenorite"/>
              <a:ea typeface="+mn-ea"/>
              <a:cs typeface="+mn-cs"/>
            </a:rPr>
            <a:t> Initial Budget Session</a:t>
          </a:r>
        </a:p>
        <a:p>
          <a:pPr rtl="0">
            <a:lnSpc>
              <a:spcPct val="90000"/>
            </a:lnSpc>
            <a:spcAft>
              <a:spcPct val="35000"/>
            </a:spcAft>
            <a:buNone/>
          </a:pPr>
          <a:r>
            <a:rPr lang="en-US" sz="1200" kern="1200">
              <a:solidFill>
                <a:srgbClr val="FF0000"/>
              </a:solidFill>
              <a:latin typeface="Calibri"/>
              <a:ea typeface="+mn-ea"/>
              <a:cs typeface="Times New Roman"/>
            </a:rPr>
            <a:t>January 15-31</a:t>
          </a:r>
          <a:r>
            <a:rPr lang="en-US" sz="1200" kern="1200">
              <a:solidFill>
                <a:sysClr val="windowText" lastClr="000000">
                  <a:hueOff val="0"/>
                  <a:satOff val="0"/>
                  <a:lumOff val="0"/>
                  <a:alphaOff val="0"/>
                </a:sysClr>
              </a:solidFill>
              <a:latin typeface="Calibri"/>
              <a:ea typeface="+mn-ea"/>
              <a:cs typeface="+mn-cs"/>
            </a:rPr>
            <a:t> </a:t>
          </a:r>
          <a:endParaRPr lang="en-US" sz="1200" kern="1200">
            <a:solidFill>
              <a:sysClr val="windowText" lastClr="000000">
                <a:hueOff val="0"/>
                <a:satOff val="0"/>
                <a:lumOff val="0"/>
                <a:alphaOff val="0"/>
              </a:sysClr>
            </a:solidFill>
            <a:latin typeface="Tenorite"/>
            <a:ea typeface="+mn-ea"/>
            <a:cs typeface="+mn-cs"/>
          </a:endParaRPr>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a:xfrm>
          <a:off x="9990880" y="247554"/>
          <a:ext cx="1150626" cy="1008591"/>
        </a:xfrm>
        <a:prstGeom prst="rect">
          <a:avLst/>
        </a:prstGeom>
        <a:noFill/>
        <a:ln>
          <a:noFill/>
        </a:ln>
        <a:effectLst/>
      </dgm:spPr>
      <dgm:t>
        <a:bodyPr/>
        <a:lstStyle/>
        <a:p>
          <a:pPr>
            <a:lnSpc>
              <a:spcPct val="90000"/>
            </a:lnSpc>
            <a:spcAft>
              <a:spcPct val="35000"/>
            </a:spcAft>
            <a:buNone/>
          </a:pPr>
          <a:r>
            <a:rPr lang="en-US" sz="1600" b="1" kern="1200" dirty="0">
              <a:solidFill>
                <a:sysClr val="windowText" lastClr="000000">
                  <a:hueOff val="0"/>
                  <a:satOff val="0"/>
                  <a:lumOff val="0"/>
                  <a:alphaOff val="0"/>
                </a:sysClr>
              </a:solidFill>
              <a:latin typeface="Tenorite"/>
              <a:ea typeface="+mn-ea"/>
              <a:cs typeface="+mn-cs"/>
            </a:rPr>
            <a:t>Step 8</a:t>
          </a:r>
          <a:r>
            <a:rPr lang="en-US" sz="1600" b="1" kern="1200" dirty="0">
              <a:solidFill>
                <a:sysClr val="windowText" lastClr="000000">
                  <a:hueOff val="0"/>
                  <a:satOff val="0"/>
                  <a:lumOff val="0"/>
                  <a:alphaOff val="0"/>
                </a:sysClr>
              </a:solidFill>
              <a:latin typeface="Arial"/>
              <a:ea typeface="+mn-ea"/>
              <a:cs typeface="+mn-cs"/>
            </a:rPr>
            <a:t>*</a:t>
          </a:r>
          <a:r>
            <a:rPr lang="en-US" sz="1600" b="1" kern="1200" dirty="0">
              <a:solidFill>
                <a:sysClr val="windowText" lastClr="000000">
                  <a:hueOff val="0"/>
                  <a:satOff val="0"/>
                  <a:lumOff val="0"/>
                  <a:alphaOff val="0"/>
                </a:sysClr>
              </a:solidFill>
              <a:latin typeface="Tenorite"/>
              <a:ea typeface="+mn-ea"/>
              <a:cs typeface="+mn-cs"/>
            </a:rPr>
            <a:t>      </a:t>
          </a:r>
          <a:r>
            <a:rPr lang="en-US" sz="1400" u="sng" kern="1200" dirty="0">
              <a:solidFill>
                <a:sysClr val="windowText" lastClr="000000">
                  <a:hueOff val="0"/>
                  <a:satOff val="0"/>
                  <a:lumOff val="0"/>
                  <a:alphaOff val="0"/>
                </a:sysClr>
              </a:solidFill>
              <a:latin typeface="Tenorite"/>
              <a:ea typeface="+mn-ea"/>
              <a:cs typeface="+mn-cs"/>
            </a:rPr>
            <a:t>GO Team</a:t>
          </a:r>
          <a:r>
            <a:rPr lang="en-US" sz="1400" kern="1200" dirty="0">
              <a:solidFill>
                <a:sysClr val="windowText" lastClr="000000">
                  <a:hueOff val="0"/>
                  <a:satOff val="0"/>
                  <a:lumOff val="0"/>
                  <a:alphaOff val="0"/>
                </a:sysClr>
              </a:solidFill>
              <a:latin typeface="Tenorite"/>
              <a:ea typeface="+mn-ea"/>
              <a:cs typeface="+mn-cs"/>
            </a:rPr>
            <a:t> Budget Finalization Meeting</a:t>
          </a:r>
        </a:p>
        <a:p>
          <a:pPr>
            <a:lnSpc>
              <a:spcPct val="90000"/>
            </a:lnSpc>
            <a:spcAft>
              <a:spcPct val="35000"/>
            </a:spcAft>
            <a:buNone/>
          </a:pPr>
          <a:r>
            <a:rPr lang="en-US" sz="1200" kern="1200" dirty="0">
              <a:solidFill>
                <a:srgbClr val="FF0000"/>
              </a:solidFill>
              <a:latin typeface="Calibri"/>
              <a:ea typeface="+mn-ea"/>
              <a:cs typeface="Times New Roman"/>
            </a:rPr>
            <a:t>Budgets Approved by  March 14</a:t>
          </a: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a:xfrm>
          <a:off x="7199568" y="1038549"/>
          <a:ext cx="1168565" cy="1008591"/>
        </a:xfrm>
        <a:prstGeom prst="rect">
          <a:avLst/>
        </a:prstGeom>
        <a:noFill/>
        <a:ln>
          <a:noFill/>
        </a:ln>
        <a:effectLst/>
      </dgm:spPr>
      <dgm:t>
        <a:bodyPr/>
        <a:lstStyle/>
        <a:p>
          <a:pPr>
            <a:buNone/>
          </a:pPr>
          <a:r>
            <a:rPr lang="en-US" sz="1600" b="1" kern="1200">
              <a:solidFill>
                <a:sysClr val="windowText" lastClr="000000">
                  <a:hueOff val="0"/>
                  <a:satOff val="0"/>
                  <a:lumOff val="0"/>
                  <a:alphaOff val="0"/>
                </a:sysClr>
              </a:solidFill>
              <a:latin typeface="Arial"/>
              <a:ea typeface="+mn-ea"/>
              <a:cs typeface="+mn-cs"/>
            </a:rPr>
            <a:t>Step 6  </a:t>
          </a:r>
          <a:r>
            <a:rPr lang="en-US" sz="1200" b="1" kern="1200">
              <a:solidFill>
                <a:sysClr val="windowText" lastClr="000000">
                  <a:hueOff val="0"/>
                  <a:satOff val="0"/>
                  <a:lumOff val="0"/>
                  <a:alphaOff val="0"/>
                </a:sysClr>
              </a:solidFill>
              <a:latin typeface="Tenorite"/>
              <a:ea typeface="+mn-ea"/>
              <a:cs typeface="+mn-cs"/>
            </a:rPr>
            <a:t>          </a:t>
          </a:r>
          <a:r>
            <a:rPr lang="en-US" sz="1200" b="0" kern="1200">
              <a:solidFill>
                <a:sysClr val="windowText" lastClr="000000">
                  <a:hueOff val="0"/>
                  <a:satOff val="0"/>
                  <a:lumOff val="0"/>
                  <a:alphaOff val="0"/>
                </a:sysClr>
              </a:solidFill>
              <a:latin typeface="Tenorite"/>
              <a:ea typeface="+mn-ea"/>
              <a:cs typeface="+mn-cs"/>
            </a:rPr>
            <a:t> </a:t>
          </a:r>
          <a:r>
            <a:rPr lang="en-US" sz="1400" b="0" kern="1200">
              <a:solidFill>
                <a:sysClr val="windowText" lastClr="000000">
                  <a:hueOff val="0"/>
                  <a:satOff val="0"/>
                  <a:lumOff val="0"/>
                  <a:alphaOff val="0"/>
                </a:sysClr>
              </a:solidFill>
              <a:latin typeface="Arial"/>
              <a:ea typeface="+mn-ea"/>
              <a:cs typeface="+mn-cs"/>
            </a:rPr>
            <a:t>Cluster Supt. Review </a:t>
          </a:r>
          <a:r>
            <a:rPr lang="en-US" sz="1200" b="0" kern="1200">
              <a:solidFill>
                <a:sysClr val="windowText" lastClr="000000">
                  <a:hueOff val="0"/>
                  <a:satOff val="0"/>
                  <a:lumOff val="0"/>
                  <a:alphaOff val="0"/>
                </a:sysClr>
              </a:solidFill>
              <a:latin typeface="Tenorite"/>
              <a:ea typeface="+mn-ea"/>
              <a:cs typeface="+mn-cs"/>
            </a:rPr>
            <a:t> </a:t>
          </a:r>
          <a:r>
            <a:rPr lang="en-US" sz="1200" kern="1200">
              <a:solidFill>
                <a:srgbClr val="FF0000"/>
              </a:solidFill>
              <a:latin typeface="Calibri"/>
              <a:ea typeface="+mn-ea"/>
              <a:cs typeface="Times New Roman"/>
            </a:rPr>
            <a:t>February 17-21</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DDB3409E-C9B9-4C33-9DCF-75C92C698A39}">
      <dgm:prSet phldr="0" custT="1"/>
      <dgm:spPr>
        <a:xfrm>
          <a:off x="5764781" y="1350817"/>
          <a:ext cx="1150626" cy="1008591"/>
        </a:xfrm>
        <a:prstGeom prst="rect">
          <a:avLst/>
        </a:prstGeom>
        <a:noFill/>
        <a:ln>
          <a:noFill/>
        </a:ln>
        <a:effectLst/>
      </dgm:spPr>
      <dgm:t>
        <a:bodyPr/>
        <a:lstStyle/>
        <a:p>
          <a:pPr>
            <a:buNone/>
          </a:pPr>
          <a:r>
            <a:rPr lang="en-US" sz="1600" b="1">
              <a:solidFill>
                <a:sysClr val="windowText" lastClr="000000">
                  <a:hueOff val="0"/>
                  <a:satOff val="0"/>
                  <a:lumOff val="0"/>
                  <a:alphaOff val="0"/>
                </a:sysClr>
              </a:solidFill>
              <a:latin typeface="Arial"/>
              <a:ea typeface="+mn-ea"/>
              <a:cs typeface="+mn-cs"/>
            </a:rPr>
            <a:t>Step 5</a:t>
          </a:r>
          <a:r>
            <a:rPr lang="en-US" sz="1600" b="1" kern="1200">
              <a:solidFill>
                <a:sysClr val="windowText" lastClr="000000">
                  <a:hueOff val="0"/>
                  <a:satOff val="0"/>
                  <a:lumOff val="0"/>
                  <a:alphaOff val="0"/>
                </a:sysClr>
              </a:solidFill>
              <a:latin typeface="Arial"/>
              <a:ea typeface="+mn-ea"/>
              <a:cs typeface="+mn-cs"/>
            </a:rPr>
            <a:t>* </a:t>
          </a:r>
          <a:r>
            <a:rPr lang="en-US" sz="1200" b="1" kern="1200">
              <a:solidFill>
                <a:sysClr val="windowText" lastClr="000000">
                  <a:hueOff val="0"/>
                  <a:satOff val="0"/>
                  <a:lumOff val="0"/>
                  <a:alphaOff val="0"/>
                </a:sysClr>
              </a:solidFill>
              <a:latin typeface="Arial"/>
              <a:ea typeface="+mn-ea"/>
              <a:cs typeface="+mn-cs"/>
            </a:rPr>
            <a:t> </a:t>
          </a:r>
          <a:r>
            <a:rPr lang="en-US" sz="1200" b="1" kern="1200">
              <a:solidFill>
                <a:sysClr val="windowText" lastClr="000000">
                  <a:hueOff val="0"/>
                  <a:satOff val="0"/>
                  <a:lumOff val="0"/>
                  <a:alphaOff val="0"/>
                </a:sysClr>
              </a:solidFill>
              <a:latin typeface="Tenorite"/>
              <a:ea typeface="+mn-ea"/>
              <a:cs typeface="+mn-cs"/>
            </a:rPr>
            <a:t>          </a:t>
          </a:r>
          <a:r>
            <a:rPr lang="en-US" sz="1200" b="0" kern="1200">
              <a:solidFill>
                <a:sysClr val="windowText" lastClr="000000">
                  <a:hueOff val="0"/>
                  <a:satOff val="0"/>
                  <a:lumOff val="0"/>
                  <a:alphaOff val="0"/>
                </a:sysClr>
              </a:solidFill>
              <a:latin typeface="Tenorite"/>
              <a:ea typeface="+mn-ea"/>
              <a:cs typeface="+mn-cs"/>
            </a:rPr>
            <a:t> </a:t>
          </a:r>
          <a:r>
            <a:rPr lang="en-US" sz="1400" b="0" u="sng" kern="1200">
              <a:solidFill>
                <a:sysClr val="windowText" lastClr="000000">
                  <a:hueOff val="0"/>
                  <a:satOff val="0"/>
                  <a:lumOff val="0"/>
                  <a:alphaOff val="0"/>
                </a:sysClr>
              </a:solidFill>
              <a:latin typeface="Arial"/>
              <a:ea typeface="+mn-ea"/>
              <a:cs typeface="+mn-cs"/>
            </a:rPr>
            <a:t>GO Team</a:t>
          </a:r>
          <a:r>
            <a:rPr lang="en-US" sz="1400" b="0" kern="1200">
              <a:solidFill>
                <a:sysClr val="windowText" lastClr="000000">
                  <a:hueOff val="0"/>
                  <a:satOff val="0"/>
                  <a:lumOff val="0"/>
                  <a:alphaOff val="0"/>
                </a:sysClr>
              </a:solidFill>
              <a:latin typeface="Arial"/>
              <a:ea typeface="+mn-ea"/>
              <a:cs typeface="+mn-cs"/>
            </a:rPr>
            <a:t> Feedback Mtg. </a:t>
          </a:r>
          <a:r>
            <a:rPr lang="en-US" sz="1200" b="0" kern="1200">
              <a:solidFill>
                <a:sysClr val="windowText" lastClr="000000">
                  <a:hueOff val="0"/>
                  <a:satOff val="0"/>
                  <a:lumOff val="0"/>
                  <a:alphaOff val="0"/>
                </a:sysClr>
              </a:solidFill>
              <a:latin typeface="Tenorite"/>
              <a:ea typeface="+mn-ea"/>
              <a:cs typeface="+mn-cs"/>
            </a:rPr>
            <a:t>       </a:t>
          </a:r>
          <a:r>
            <a:rPr lang="en-US" sz="1200" kern="1200">
              <a:solidFill>
                <a:srgbClr val="FF0000"/>
              </a:solidFill>
              <a:latin typeface="Calibri"/>
              <a:ea typeface="+mn-ea"/>
              <a:cs typeface="Times New Roman"/>
            </a:rPr>
            <a:t>  </a:t>
          </a:r>
          <a:r>
            <a:rPr lang="en-US" sz="1200" kern="1200" dirty="0">
              <a:solidFill>
                <a:srgbClr val="FF0000"/>
              </a:solidFill>
              <a:latin typeface="Calibri"/>
              <a:ea typeface="+mn-ea"/>
              <a:cs typeface="Times New Roman"/>
            </a:rPr>
            <a:t>February 10-14</a:t>
          </a:r>
        </a:p>
      </dgm:t>
    </dgm:pt>
    <dgm:pt modelId="{57385685-8A19-4049-A93B-01392BFF8768}" type="parTrans" cxnId="{D7FB324A-7CCF-4AEF-96BE-D02344BB2453}">
      <dgm:prSet/>
      <dgm:spPr/>
      <dgm:t>
        <a:bodyPr/>
        <a:lstStyle/>
        <a:p>
          <a:endParaRPr lang="en-US"/>
        </a:p>
      </dgm:t>
    </dgm:pt>
    <dgm:pt modelId="{3A9F161C-01CF-4F0C-9D91-AF582F7C52B3}" type="sibTrans" cxnId="{D7FB324A-7CCF-4AEF-96BE-D02344BB2453}">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5"/>
      <dgm:spPr>
        <a:xfrm rot="5400000">
          <a:off x="258267" y="2428877"/>
          <a:ext cx="765936" cy="1274501"/>
        </a:xfrm>
        <a:prstGeom prst="corner">
          <a:avLst>
            <a:gd name="adj1" fmla="val 16120"/>
            <a:gd name="adj2" fmla="val 16110"/>
          </a:avLst>
        </a:prstGeom>
        <a:solidFill>
          <a:srgbClr val="159839">
            <a:shade val="80000"/>
            <a:hueOff val="0"/>
            <a:satOff val="0"/>
            <a:lumOff val="0"/>
            <a:alphaOff val="0"/>
          </a:srgbClr>
        </a:solidFill>
        <a:ln w="12700" cap="flat" cmpd="sng" algn="ctr">
          <a:solidFill>
            <a:srgbClr val="159839">
              <a:shade val="80000"/>
              <a:hueOff val="0"/>
              <a:satOff val="0"/>
              <a:lumOff val="0"/>
              <a:alphaOff val="0"/>
            </a:srgbClr>
          </a:solidFill>
          <a:prstDash val="solid"/>
          <a:miter lim="800000"/>
        </a:ln>
        <a:effectLst/>
      </dgm:spPr>
    </dgm:pt>
    <dgm:pt modelId="{B91B35EE-E2D6-4A65-85DB-E65F9D4FF12C}" type="pres">
      <dgm:prSet presAssocID="{F8924C73-4D86-4725-8FB1-57E56105EE84}" presName="ParentText" presStyleLbl="revTx" presStyleIdx="0" presStyleCnt="8">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5"/>
      <dgm:spPr>
        <a:xfrm>
          <a:off x="1063940" y="2335047"/>
          <a:ext cx="217099" cy="217099"/>
        </a:xfrm>
        <a:prstGeom prst="triangle">
          <a:avLst>
            <a:gd name="adj" fmla="val 100000"/>
          </a:avLst>
        </a:prstGeom>
        <a:solidFill>
          <a:srgbClr val="159839">
            <a:shade val="80000"/>
            <a:hueOff val="-38324"/>
            <a:satOff val="-3775"/>
            <a:lumOff val="2601"/>
            <a:alphaOff val="0"/>
          </a:srgbClr>
        </a:solidFill>
        <a:ln w="12700" cap="flat" cmpd="sng" algn="ctr">
          <a:solidFill>
            <a:srgbClr val="159839">
              <a:shade val="80000"/>
              <a:hueOff val="-38324"/>
              <a:satOff val="-3775"/>
              <a:lumOff val="2601"/>
              <a:alphaOff val="0"/>
            </a:srgbClr>
          </a:solidFill>
          <a:prstDash val="solid"/>
          <a:miter lim="800000"/>
        </a:ln>
        <a:effectLst/>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5"/>
      <dgm:spPr>
        <a:xfrm rot="5400000">
          <a:off x="1666859" y="2080319"/>
          <a:ext cx="765936" cy="1274501"/>
        </a:xfrm>
        <a:prstGeom prst="corner">
          <a:avLst>
            <a:gd name="adj1" fmla="val 16120"/>
            <a:gd name="adj2" fmla="val 16110"/>
          </a:avLst>
        </a:prstGeom>
        <a:solidFill>
          <a:srgbClr val="159839">
            <a:shade val="80000"/>
            <a:hueOff val="-76647"/>
            <a:satOff val="-7550"/>
            <a:lumOff val="5202"/>
            <a:alphaOff val="0"/>
          </a:srgbClr>
        </a:solidFill>
        <a:ln w="12700" cap="flat" cmpd="sng" algn="ctr">
          <a:solidFill>
            <a:srgbClr val="159839">
              <a:shade val="80000"/>
              <a:hueOff val="-76647"/>
              <a:satOff val="-7550"/>
              <a:lumOff val="5202"/>
              <a:alphaOff val="0"/>
            </a:srgbClr>
          </a:solidFill>
          <a:prstDash val="solid"/>
          <a:miter lim="800000"/>
        </a:ln>
        <a:effectLst/>
      </dgm:spPr>
    </dgm:pt>
    <dgm:pt modelId="{E8B40589-00D1-4838-8AD8-123CD845CC3A}" type="pres">
      <dgm:prSet presAssocID="{CBFAD42E-BC13-4677-A698-C8417C853277}" presName="ParentText" presStyleLbl="revTx" presStyleIdx="1" presStyleCnt="8">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5"/>
      <dgm:spPr>
        <a:xfrm>
          <a:off x="2472532" y="1986489"/>
          <a:ext cx="217099" cy="217099"/>
        </a:xfrm>
        <a:prstGeom prst="triangle">
          <a:avLst>
            <a:gd name="adj" fmla="val 100000"/>
          </a:avLst>
        </a:prstGeom>
        <a:solidFill>
          <a:srgbClr val="159839">
            <a:shade val="80000"/>
            <a:hueOff val="-114971"/>
            <a:satOff val="-11324"/>
            <a:lumOff val="7803"/>
            <a:alphaOff val="0"/>
          </a:srgbClr>
        </a:solidFill>
        <a:ln w="12700" cap="flat" cmpd="sng" algn="ctr">
          <a:solidFill>
            <a:srgbClr val="159839">
              <a:shade val="80000"/>
              <a:hueOff val="-114971"/>
              <a:satOff val="-11324"/>
              <a:lumOff val="7803"/>
              <a:alphaOff val="0"/>
            </a:srgbClr>
          </a:solidFill>
          <a:prstDash val="solid"/>
          <a:miter lim="800000"/>
        </a:ln>
        <a:effectLst/>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5"/>
      <dgm:spPr>
        <a:xfrm rot="5400000">
          <a:off x="3075451" y="1731762"/>
          <a:ext cx="765936" cy="1274501"/>
        </a:xfrm>
        <a:prstGeom prst="corner">
          <a:avLst>
            <a:gd name="adj1" fmla="val 16120"/>
            <a:gd name="adj2" fmla="val 16110"/>
          </a:avLst>
        </a:prstGeom>
        <a:solidFill>
          <a:srgbClr val="159839">
            <a:shade val="80000"/>
            <a:hueOff val="-153294"/>
            <a:satOff val="-15099"/>
            <a:lumOff val="10404"/>
            <a:alphaOff val="0"/>
          </a:srgbClr>
        </a:solidFill>
        <a:ln w="12700" cap="flat" cmpd="sng" algn="ctr">
          <a:solidFill>
            <a:srgbClr val="159839">
              <a:shade val="80000"/>
              <a:hueOff val="-153294"/>
              <a:satOff val="-15099"/>
              <a:lumOff val="10404"/>
              <a:alphaOff val="0"/>
            </a:srgbClr>
          </a:solidFill>
          <a:prstDash val="solid"/>
          <a:miter lim="800000"/>
        </a:ln>
        <a:effectLst/>
      </dgm:spPr>
    </dgm:pt>
    <dgm:pt modelId="{A01F39AB-3E94-413F-B395-2CF4CF9063BE}" type="pres">
      <dgm:prSet presAssocID="{CC1B2A00-68A2-416B-8F3C-D16E0AA80116}" presName="ParentText" presStyleLbl="revTx" presStyleIdx="2" presStyleCnt="8">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5"/>
      <dgm:spPr>
        <a:xfrm>
          <a:off x="3881125" y="1637932"/>
          <a:ext cx="217099" cy="217099"/>
        </a:xfrm>
        <a:prstGeom prst="triangle">
          <a:avLst>
            <a:gd name="adj" fmla="val 100000"/>
          </a:avLst>
        </a:prstGeom>
        <a:solidFill>
          <a:srgbClr val="159839">
            <a:shade val="80000"/>
            <a:hueOff val="-191618"/>
            <a:satOff val="-18874"/>
            <a:lumOff val="13005"/>
            <a:alphaOff val="0"/>
          </a:srgbClr>
        </a:solidFill>
        <a:ln w="12700" cap="flat" cmpd="sng" algn="ctr">
          <a:solidFill>
            <a:srgbClr val="159839">
              <a:shade val="80000"/>
              <a:hueOff val="-191618"/>
              <a:satOff val="-18874"/>
              <a:lumOff val="13005"/>
              <a:alphaOff val="0"/>
            </a:srgbClr>
          </a:solidFill>
          <a:prstDash val="solid"/>
          <a:miter lim="800000"/>
        </a:ln>
        <a:effectLst/>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5"/>
      <dgm:spPr>
        <a:xfrm rot="5400000">
          <a:off x="4484043" y="1318574"/>
          <a:ext cx="765936" cy="1274501"/>
        </a:xfrm>
        <a:prstGeom prst="corner">
          <a:avLst>
            <a:gd name="adj1" fmla="val 16120"/>
            <a:gd name="adj2" fmla="val 16110"/>
          </a:avLst>
        </a:prstGeom>
        <a:solidFill>
          <a:srgbClr val="159839">
            <a:shade val="80000"/>
            <a:hueOff val="-229942"/>
            <a:satOff val="-22649"/>
            <a:lumOff val="15606"/>
            <a:alphaOff val="0"/>
          </a:srgbClr>
        </a:solidFill>
        <a:ln w="12700" cap="flat" cmpd="sng" algn="ctr">
          <a:solidFill>
            <a:srgbClr val="159839">
              <a:shade val="80000"/>
              <a:hueOff val="-229942"/>
              <a:satOff val="-22649"/>
              <a:lumOff val="15606"/>
              <a:alphaOff val="0"/>
            </a:srgbClr>
          </a:solidFill>
          <a:prstDash val="solid"/>
          <a:miter lim="800000"/>
        </a:ln>
        <a:effectLst/>
      </dgm:spPr>
    </dgm:pt>
    <dgm:pt modelId="{7607999D-1219-4E19-B4D8-80FBD9B53FC0}" type="pres">
      <dgm:prSet presAssocID="{9BB649CE-74CD-4483-9383-CCF688F359CC}" presName="ParentText" presStyleLbl="revTx" presStyleIdx="3" presStyleCnt="8" custScaleX="11149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5"/>
      <dgm:spPr>
        <a:xfrm>
          <a:off x="5289717" y="1224743"/>
          <a:ext cx="217099" cy="217099"/>
        </a:xfrm>
        <a:prstGeom prst="triangle">
          <a:avLst>
            <a:gd name="adj" fmla="val 100000"/>
          </a:avLst>
        </a:prstGeom>
        <a:solidFill>
          <a:srgbClr val="159839">
            <a:shade val="80000"/>
            <a:hueOff val="-268265"/>
            <a:satOff val="-26424"/>
            <a:lumOff val="18206"/>
            <a:alphaOff val="0"/>
          </a:srgbClr>
        </a:solidFill>
        <a:ln w="12700" cap="flat" cmpd="sng" algn="ctr">
          <a:solidFill>
            <a:srgbClr val="159839">
              <a:shade val="80000"/>
              <a:hueOff val="-268265"/>
              <a:satOff val="-26424"/>
              <a:lumOff val="18206"/>
              <a:alphaOff val="0"/>
            </a:srgbClr>
          </a:solidFill>
          <a:prstDash val="solid"/>
          <a:miter lim="800000"/>
        </a:ln>
        <a:effectLst/>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EAF5273B-4AD8-4EF5-8409-08B19AE6740C}" type="pres">
      <dgm:prSet presAssocID="{DDB3409E-C9B9-4C33-9DCF-75C92C698A39}" presName="composite" presStyleCnt="0"/>
      <dgm:spPr/>
    </dgm:pt>
    <dgm:pt modelId="{A08E5ACA-F717-4C9F-BC94-56E16D0405F4}" type="pres">
      <dgm:prSet presAssocID="{DDB3409E-C9B9-4C33-9DCF-75C92C698A39}" presName="LShape" presStyleLbl="alignNode1" presStyleIdx="8" presStyleCnt="15"/>
      <dgm:spPr>
        <a:xfrm rot="5400000">
          <a:off x="5892635" y="970016"/>
          <a:ext cx="765936" cy="1274501"/>
        </a:xfrm>
        <a:prstGeom prst="corner">
          <a:avLst>
            <a:gd name="adj1" fmla="val 16120"/>
            <a:gd name="adj2" fmla="val 16110"/>
          </a:avLst>
        </a:prstGeom>
        <a:solidFill>
          <a:srgbClr val="159839">
            <a:shade val="80000"/>
            <a:hueOff val="-306589"/>
            <a:satOff val="-30198"/>
            <a:lumOff val="20807"/>
            <a:alphaOff val="0"/>
          </a:srgbClr>
        </a:solidFill>
        <a:ln w="12700" cap="flat" cmpd="sng" algn="ctr">
          <a:solidFill>
            <a:srgbClr val="159839">
              <a:shade val="80000"/>
              <a:hueOff val="-306589"/>
              <a:satOff val="-30198"/>
              <a:lumOff val="20807"/>
              <a:alphaOff val="0"/>
            </a:srgbClr>
          </a:solidFill>
          <a:prstDash val="solid"/>
          <a:miter lim="800000"/>
        </a:ln>
        <a:effectLst/>
      </dgm:spPr>
    </dgm:pt>
    <dgm:pt modelId="{5FAB49E4-628D-4BBD-AF15-0FA58B034DA0}" type="pres">
      <dgm:prSet presAssocID="{DDB3409E-C9B9-4C33-9DCF-75C92C698A39}" presName="ParentText" presStyleLbl="revTx" presStyleIdx="4" presStyleCnt="8">
        <dgm:presLayoutVars>
          <dgm:chMax val="0"/>
          <dgm:chPref val="0"/>
          <dgm:bulletEnabled val="1"/>
        </dgm:presLayoutVars>
      </dgm:prSet>
      <dgm:spPr/>
    </dgm:pt>
    <dgm:pt modelId="{9F816FAC-05A2-4196-86AD-90E94FCBF244}" type="pres">
      <dgm:prSet presAssocID="{DDB3409E-C9B9-4C33-9DCF-75C92C698A39}" presName="Triangle" presStyleLbl="alignNode1" presStyleIdx="9" presStyleCnt="15"/>
      <dgm:spPr>
        <a:xfrm>
          <a:off x="6698309" y="876186"/>
          <a:ext cx="217099" cy="217099"/>
        </a:xfrm>
        <a:prstGeom prst="triangle">
          <a:avLst>
            <a:gd name="adj" fmla="val 100000"/>
          </a:avLst>
        </a:prstGeom>
        <a:solidFill>
          <a:srgbClr val="159839">
            <a:shade val="80000"/>
            <a:hueOff val="-344913"/>
            <a:satOff val="-33973"/>
            <a:lumOff val="23408"/>
            <a:alphaOff val="0"/>
          </a:srgbClr>
        </a:solidFill>
        <a:ln w="12700" cap="flat" cmpd="sng" algn="ctr">
          <a:solidFill>
            <a:srgbClr val="159839">
              <a:shade val="80000"/>
              <a:hueOff val="-344913"/>
              <a:satOff val="-33973"/>
              <a:lumOff val="23408"/>
              <a:alphaOff val="0"/>
            </a:srgbClr>
          </a:solidFill>
          <a:prstDash val="solid"/>
          <a:miter lim="800000"/>
        </a:ln>
        <a:effectLst/>
      </dgm:spPr>
    </dgm:pt>
    <dgm:pt modelId="{97C8488C-64A3-4ADC-BF6F-25D6473B43EF}" type="pres">
      <dgm:prSet presAssocID="{3A9F161C-01CF-4F0C-9D91-AF582F7C52B3}" presName="sibTrans" presStyleCnt="0"/>
      <dgm:spPr/>
    </dgm:pt>
    <dgm:pt modelId="{51D5C7B6-B3B1-4C66-94B9-8EA1D91335CF}" type="pres">
      <dgm:prSet presAssocID="{3A9F161C-01CF-4F0C-9D91-AF582F7C52B3}"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10" presStyleCnt="15"/>
      <dgm:spPr>
        <a:xfrm rot="5400000">
          <a:off x="7301227" y="621459"/>
          <a:ext cx="765936" cy="1274501"/>
        </a:xfrm>
        <a:prstGeom prst="corner">
          <a:avLst>
            <a:gd name="adj1" fmla="val 16120"/>
            <a:gd name="adj2" fmla="val 16110"/>
          </a:avLst>
        </a:prstGeom>
        <a:solidFill>
          <a:srgbClr val="159839">
            <a:shade val="80000"/>
            <a:hueOff val="-383236"/>
            <a:satOff val="-37748"/>
            <a:lumOff val="26009"/>
            <a:alphaOff val="0"/>
          </a:srgbClr>
        </a:solidFill>
        <a:ln w="12700" cap="flat" cmpd="sng" algn="ctr">
          <a:solidFill>
            <a:srgbClr val="159839">
              <a:shade val="80000"/>
              <a:hueOff val="-383236"/>
              <a:satOff val="-37748"/>
              <a:lumOff val="26009"/>
              <a:alphaOff val="0"/>
            </a:srgbClr>
          </a:solidFill>
          <a:prstDash val="solid"/>
          <a:miter lim="800000"/>
        </a:ln>
        <a:effectLst/>
      </dgm:spPr>
    </dgm:pt>
    <dgm:pt modelId="{206A2E6F-C869-44E6-99A4-DF2204F37ADC}" type="pres">
      <dgm:prSet presAssocID="{C8D17AA3-A208-483B-8C96-381C095C31D7}" presName="ParentText" presStyleLbl="revTx" presStyleIdx="5" presStyleCnt="8" custScaleX="101559" custLinFactNeighborX="3056" custLinFactNeighborY="3598">
        <dgm:presLayoutVars>
          <dgm:chMax val="0"/>
          <dgm:chPref val="0"/>
          <dgm:bulletEnabled val="1"/>
        </dgm:presLayoutVars>
      </dgm:prSet>
      <dgm:spPr/>
    </dgm:pt>
    <dgm:pt modelId="{83CE1626-AB3F-41DF-AF17-CD304E816755}" type="pres">
      <dgm:prSet presAssocID="{C8D17AA3-A208-483B-8C96-381C095C31D7}" presName="Triangle" presStyleLbl="alignNode1" presStyleIdx="11" presStyleCnt="15"/>
      <dgm:spPr>
        <a:xfrm>
          <a:off x="8106901" y="527628"/>
          <a:ext cx="217099" cy="217099"/>
        </a:xfrm>
        <a:prstGeom prst="triangle">
          <a:avLst>
            <a:gd name="adj" fmla="val 100000"/>
          </a:avLst>
        </a:prstGeom>
        <a:solidFill>
          <a:srgbClr val="159839">
            <a:shade val="80000"/>
            <a:hueOff val="-421560"/>
            <a:satOff val="-41523"/>
            <a:lumOff val="28610"/>
            <a:alphaOff val="0"/>
          </a:srgbClr>
        </a:solidFill>
        <a:ln w="12700" cap="flat" cmpd="sng" algn="ctr">
          <a:solidFill>
            <a:srgbClr val="159839">
              <a:shade val="80000"/>
              <a:hueOff val="-421560"/>
              <a:satOff val="-41523"/>
              <a:lumOff val="28610"/>
              <a:alphaOff val="0"/>
            </a:srgbClr>
          </a:solidFill>
          <a:prstDash val="solid"/>
          <a:miter lim="800000"/>
        </a:ln>
        <a:effectLst/>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2" presStyleCnt="15"/>
      <dgm:spPr>
        <a:xfrm rot="5400000">
          <a:off x="8709819" y="272901"/>
          <a:ext cx="765936" cy="1274501"/>
        </a:xfrm>
        <a:prstGeom prst="corner">
          <a:avLst>
            <a:gd name="adj1" fmla="val 16120"/>
            <a:gd name="adj2" fmla="val 16110"/>
          </a:avLst>
        </a:prstGeom>
        <a:solidFill>
          <a:srgbClr val="159839">
            <a:shade val="80000"/>
            <a:hueOff val="-459883"/>
            <a:satOff val="-45297"/>
            <a:lumOff val="31211"/>
            <a:alphaOff val="0"/>
          </a:srgbClr>
        </a:solidFill>
        <a:ln w="12700" cap="flat" cmpd="sng" algn="ctr">
          <a:solidFill>
            <a:srgbClr val="159839">
              <a:shade val="80000"/>
              <a:hueOff val="-459883"/>
              <a:satOff val="-45297"/>
              <a:lumOff val="31211"/>
              <a:alphaOff val="0"/>
            </a:srgbClr>
          </a:solidFill>
          <a:prstDash val="solid"/>
          <a:miter lim="800000"/>
        </a:ln>
        <a:effectLst/>
      </dgm:spPr>
    </dgm:pt>
    <dgm:pt modelId="{4815C9C2-7172-49B5-AAA4-580ECA3DFE29}" type="pres">
      <dgm:prSet presAssocID="{6C3A5691-9935-4850-A7F8-C5616876CEF5}" presName="ParentText" presStyleLbl="revTx" presStyleIdx="6" presStyleCnt="8" custScaleX="113967" custLinFactNeighborX="7821" custLinFactNeighborY="-4179">
        <dgm:presLayoutVars>
          <dgm:chMax val="0"/>
          <dgm:chPref val="0"/>
          <dgm:bulletEnabled val="1"/>
        </dgm:presLayoutVars>
      </dgm:prSet>
      <dgm:spPr/>
    </dgm:pt>
    <dgm:pt modelId="{8A8BDF46-5CD7-4385-AD19-1595B30DFB05}" type="pres">
      <dgm:prSet presAssocID="{6C3A5691-9935-4850-A7F8-C5616876CEF5}" presName="Triangle" presStyleLbl="alignNode1" presStyleIdx="13" presStyleCnt="15"/>
      <dgm:spPr>
        <a:xfrm>
          <a:off x="9515493" y="179071"/>
          <a:ext cx="217099" cy="217099"/>
        </a:xfrm>
        <a:prstGeom prst="triangle">
          <a:avLst>
            <a:gd name="adj" fmla="val 100000"/>
          </a:avLst>
        </a:prstGeom>
        <a:solidFill>
          <a:srgbClr val="159839">
            <a:shade val="80000"/>
            <a:hueOff val="-498207"/>
            <a:satOff val="-49072"/>
            <a:lumOff val="33812"/>
            <a:alphaOff val="0"/>
          </a:srgbClr>
        </a:solidFill>
        <a:ln w="12700" cap="flat" cmpd="sng" algn="ctr">
          <a:solidFill>
            <a:srgbClr val="159839">
              <a:shade val="80000"/>
              <a:hueOff val="-498207"/>
              <a:satOff val="-49072"/>
              <a:lumOff val="33812"/>
              <a:alphaOff val="0"/>
            </a:srgbClr>
          </a:solidFill>
          <a:prstDash val="solid"/>
          <a:miter lim="800000"/>
        </a:ln>
        <a:effectLst/>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4" presStyleCnt="15"/>
      <dgm:spPr>
        <a:xfrm rot="5400000">
          <a:off x="10118412" y="-75655"/>
          <a:ext cx="765936" cy="1274501"/>
        </a:xfrm>
        <a:prstGeom prst="corner">
          <a:avLst>
            <a:gd name="adj1" fmla="val 16120"/>
            <a:gd name="adj2" fmla="val 16110"/>
          </a:avLst>
        </a:prstGeom>
        <a:solidFill>
          <a:srgbClr val="159839">
            <a:shade val="80000"/>
            <a:hueOff val="-536531"/>
            <a:satOff val="-52847"/>
            <a:lumOff val="36413"/>
            <a:alphaOff val="0"/>
          </a:srgbClr>
        </a:solidFill>
        <a:ln w="12700" cap="flat" cmpd="sng" algn="ctr">
          <a:solidFill>
            <a:srgbClr val="159839">
              <a:shade val="80000"/>
              <a:hueOff val="-536531"/>
              <a:satOff val="-52847"/>
              <a:lumOff val="36413"/>
              <a:alphaOff val="0"/>
            </a:srgbClr>
          </a:solidFill>
          <a:prstDash val="solid"/>
          <a:miter lim="800000"/>
        </a:ln>
        <a:effectLst/>
      </dgm:spPr>
    </dgm:pt>
    <dgm:pt modelId="{EBFC99F0-AC0E-4E80-8864-5ADBF875329D}" type="pres">
      <dgm:prSet presAssocID="{21558AD2-F25A-4064-8C41-8BABC31C233B}" presName="ParentText" presStyleLbl="revTx" presStyleIdx="7" presStyleCnt="8" custLinFactNeighborX="28" custLinFactNeighborY="-5710">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D7FB324A-7CCF-4AEF-96BE-D02344BB2453}" srcId="{7622D11C-167D-442A-B670-C2D9056104A8}" destId="{DDB3409E-C9B9-4C33-9DCF-75C92C698A39}" srcOrd="4" destOrd="0" parTransId="{57385685-8A19-4049-A93B-01392BFF8768}" sibTransId="{3A9F161C-01CF-4F0C-9D91-AF582F7C52B3}"/>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6" destOrd="0" parTransId="{514B3F9E-6E52-4BB9-8D2A-A86237788CB3}" sibTransId="{546C7B9D-8902-484B-93BB-F909DF1C9C2A}"/>
    <dgm:cxn modelId="{6A345170-34F9-4D71-8B6E-678F979FD037}" srcId="{7622D11C-167D-442A-B670-C2D9056104A8}" destId="{C8D17AA3-A208-483B-8C96-381C095C31D7}" srcOrd="5" destOrd="0" parTransId="{3B997098-82AB-4C74-8419-5363C0AB47F2}" sibTransId="{A93F8B36-2852-4C1B-84AF-7AD526917B0A}"/>
    <dgm:cxn modelId="{18570773-4CDF-4C71-8E3E-1C3008BB213E}" srcId="{7622D11C-167D-442A-B670-C2D9056104A8}" destId="{21558AD2-F25A-4064-8C41-8BABC31C233B}" srcOrd="7"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9C633AA8-98D5-4A16-BA95-F20DDC3E7163}" type="presOf" srcId="{DDB3409E-C9B9-4C33-9DCF-75C92C698A39}" destId="{5FAB49E4-628D-4BBD-AF15-0FA58B034DA0}"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ACF74E67-09BA-413D-BBC7-59FD5ACFB7FC}" type="presParOf" srcId="{2498E3BA-2372-4800-9DA6-6D733FF7EFA6}" destId="{EAF5273B-4AD8-4EF5-8409-08B19AE6740C}" srcOrd="8" destOrd="0" presId="urn:microsoft.com/office/officeart/2009/3/layout/StepUpProcess"/>
    <dgm:cxn modelId="{37E859FF-FFF8-4044-B145-FB0882D1EF37}" type="presParOf" srcId="{EAF5273B-4AD8-4EF5-8409-08B19AE6740C}" destId="{A08E5ACA-F717-4C9F-BC94-56E16D0405F4}" srcOrd="0" destOrd="0" presId="urn:microsoft.com/office/officeart/2009/3/layout/StepUpProcess"/>
    <dgm:cxn modelId="{23A74ABA-4AB3-48AA-87AF-EB5D3A71560B}" type="presParOf" srcId="{EAF5273B-4AD8-4EF5-8409-08B19AE6740C}" destId="{5FAB49E4-628D-4BBD-AF15-0FA58B034DA0}" srcOrd="1" destOrd="0" presId="urn:microsoft.com/office/officeart/2009/3/layout/StepUpProcess"/>
    <dgm:cxn modelId="{FF1CD23E-6696-4F59-8633-E9B8F7E0BE36}" type="presParOf" srcId="{EAF5273B-4AD8-4EF5-8409-08B19AE6740C}" destId="{9F816FAC-05A2-4196-86AD-90E94FCBF244}" srcOrd="2" destOrd="0" presId="urn:microsoft.com/office/officeart/2009/3/layout/StepUpProcess"/>
    <dgm:cxn modelId="{07E59BEC-160D-45D0-95B6-1CEA6AA4AC99}" type="presParOf" srcId="{2498E3BA-2372-4800-9DA6-6D733FF7EFA6}" destId="{97C8488C-64A3-4ADC-BF6F-25D6473B43EF}" srcOrd="9" destOrd="0" presId="urn:microsoft.com/office/officeart/2009/3/layout/StepUpProcess"/>
    <dgm:cxn modelId="{323CF44D-25BF-4122-80E4-C6EA412F450E}" type="presParOf" srcId="{97C8488C-64A3-4ADC-BF6F-25D6473B43EF}" destId="{51D5C7B6-B3B1-4C66-94B9-8EA1D91335CF}" srcOrd="0" destOrd="0" presId="urn:microsoft.com/office/officeart/2009/3/layout/StepUpProcess"/>
    <dgm:cxn modelId="{22B75956-5E05-4F6B-9029-202B08BEFAD0}" type="presParOf" srcId="{2498E3BA-2372-4800-9DA6-6D733FF7EFA6}" destId="{2AB66FAE-F84B-4A23-BA2A-28334E8E5FC2}" srcOrd="10"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11"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2"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3"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4"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357EA8-A8CB-4B97-AE36-88FC7A3C27DA}" type="doc">
      <dgm:prSet loTypeId="urn:microsoft.com/office/officeart/2005/8/layout/hierarchy1" loCatId="hierarchy" qsTypeId="urn:microsoft.com/office/officeart/2005/8/quickstyle/simple2" qsCatId="simple" csTypeId="urn:microsoft.com/office/officeart/2005/8/colors/colorful1" csCatId="colorful" phldr="1"/>
      <dgm:spPr/>
      <dgm:t>
        <a:bodyPr/>
        <a:lstStyle/>
        <a:p>
          <a:endParaRPr lang="en-US"/>
        </a:p>
      </dgm:t>
    </dgm:pt>
    <dgm:pt modelId="{B698FFB7-FD6B-4BD8-B0C9-CA4169A2581D}">
      <dgm:prSet/>
      <dgm:spPr>
        <a:xfrm>
          <a:off x="329655" y="914578"/>
          <a:ext cx="2966896" cy="1883979"/>
        </a:xfrm>
        <a:prstGeom prst="roundRect">
          <a:avLst>
            <a:gd name="adj" fmla="val 10000"/>
          </a:avLst>
        </a:prstGeom>
        <a:solidFill>
          <a:srgbClr val="F2F2F2">
            <a:alpha val="90000"/>
            <a:hueOff val="0"/>
            <a:satOff val="0"/>
            <a:lumOff val="0"/>
            <a:alphaOff val="0"/>
          </a:srgbClr>
        </a:solidFill>
        <a:ln w="12700" cap="flat" cmpd="sng" algn="ctr">
          <a:solidFill>
            <a:srgbClr val="D47B22"/>
          </a:solidFill>
          <a:prstDash val="solid"/>
          <a:miter lim="800000"/>
        </a:ln>
        <a:effectLst/>
      </dgm:spPr>
      <dgm:t>
        <a:bodyPr/>
        <a:lstStyle/>
        <a:p>
          <a:pPr rtl="0">
            <a:buNone/>
          </a:pPr>
          <a:r>
            <a:rPr lang="en-US">
              <a:solidFill>
                <a:sysClr val="windowText" lastClr="000000">
                  <a:hueOff val="0"/>
                  <a:satOff val="0"/>
                  <a:lumOff val="0"/>
                  <a:alphaOff val="0"/>
                </a:sysClr>
              </a:solidFill>
              <a:latin typeface="Tenorite"/>
              <a:ea typeface="+mn-ea"/>
              <a:cs typeface="+mn-cs"/>
            </a:rPr>
            <a:t>The GO Team needs to </a:t>
          </a:r>
          <a:r>
            <a:rPr lang="en-US" b="1">
              <a:solidFill>
                <a:srgbClr val="A92A91"/>
              </a:solidFill>
              <a:latin typeface="Tenorite"/>
              <a:ea typeface="+mn-ea"/>
              <a:cs typeface="+mn-cs"/>
            </a:rPr>
            <a:t>TAKE ACTION</a:t>
          </a:r>
          <a:r>
            <a:rPr lang="en-US" b="1">
              <a:solidFill>
                <a:sysClr val="windowText" lastClr="000000">
                  <a:hueOff val="0"/>
                  <a:satOff val="0"/>
                  <a:lumOff val="0"/>
                  <a:alphaOff val="0"/>
                </a:sysClr>
              </a:solidFill>
              <a:latin typeface="Tenorite"/>
              <a:ea typeface="+mn-ea"/>
              <a:cs typeface="+mn-cs"/>
            </a:rPr>
            <a:t> </a:t>
          </a:r>
          <a:r>
            <a:rPr lang="en-US">
              <a:solidFill>
                <a:sysClr val="windowText" lastClr="000000">
                  <a:hueOff val="0"/>
                  <a:satOff val="0"/>
                  <a:lumOff val="0"/>
                  <a:alphaOff val="0"/>
                </a:sysClr>
              </a:solidFill>
              <a:latin typeface="Tenorite"/>
              <a:ea typeface="+mn-ea"/>
              <a:cs typeface="+mn-cs"/>
            </a:rPr>
            <a:t>(vote) on its FY26 budget.</a:t>
          </a:r>
        </a:p>
      </dgm:t>
    </dgm:pt>
    <dgm:pt modelId="{950EE0D0-80E2-49F3-994F-2E3921FB315C}" type="parTrans" cxnId="{FEBA400C-84DF-423B-B575-BC0B378F6430}">
      <dgm:prSet/>
      <dgm:spPr/>
      <dgm:t>
        <a:bodyPr/>
        <a:lstStyle/>
        <a:p>
          <a:endParaRPr lang="en-US"/>
        </a:p>
      </dgm:t>
    </dgm:pt>
    <dgm:pt modelId="{02329CA9-7D80-4F4B-B5F4-8D42C2AE4C2F}" type="sibTrans" cxnId="{FEBA400C-84DF-423B-B575-BC0B378F6430}">
      <dgm:prSet/>
      <dgm:spPr/>
      <dgm:t>
        <a:bodyPr/>
        <a:lstStyle/>
        <a:p>
          <a:endParaRPr lang="en-US"/>
        </a:p>
      </dgm:t>
    </dgm:pt>
    <dgm:pt modelId="{94F1C6E0-096F-492A-B4E1-7B6D4001B7E5}">
      <dgm:prSet/>
      <dgm:spPr>
        <a:xfrm>
          <a:off x="3955862" y="914578"/>
          <a:ext cx="2966896" cy="1883979"/>
        </a:xfrm>
        <a:prstGeom prst="roundRect">
          <a:avLst>
            <a:gd name="adj" fmla="val 10000"/>
          </a:avLst>
        </a:prstGeom>
        <a:solidFill>
          <a:srgbClr val="F2F2F2">
            <a:alpha val="90000"/>
            <a:hueOff val="0"/>
            <a:satOff val="0"/>
            <a:lumOff val="0"/>
            <a:alphaOff val="0"/>
          </a:srgbClr>
        </a:solidFill>
        <a:ln w="12700" cap="flat" cmpd="sng" algn="ctr">
          <a:solidFill>
            <a:srgbClr val="F3CF45">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Tenorite"/>
              <a:ea typeface="+mn-ea"/>
              <a:cs typeface="+mn-cs"/>
            </a:rPr>
            <a:t>After the motion and a second, the GO Team may have additional discussion.</a:t>
          </a:r>
        </a:p>
      </dgm:t>
    </dgm:pt>
    <dgm:pt modelId="{79E27E22-597C-4129-A4A9-578735BB6A85}" type="parTrans" cxnId="{44D66627-35EF-4FAE-9028-4262BD14F64E}">
      <dgm:prSet/>
      <dgm:spPr/>
      <dgm:t>
        <a:bodyPr/>
        <a:lstStyle/>
        <a:p>
          <a:endParaRPr lang="en-US"/>
        </a:p>
      </dgm:t>
    </dgm:pt>
    <dgm:pt modelId="{315A0655-BBEC-4E14-A840-69AAD69ED390}" type="sibTrans" cxnId="{44D66627-35EF-4FAE-9028-4262BD14F64E}">
      <dgm:prSet/>
      <dgm:spPr/>
      <dgm:t>
        <a:bodyPr/>
        <a:lstStyle/>
        <a:p>
          <a:endParaRPr lang="en-US"/>
        </a:p>
      </dgm:t>
    </dgm:pt>
    <dgm:pt modelId="{42453601-FF84-4198-A2D2-B657E77A0010}">
      <dgm:prSet/>
      <dgm:spPr>
        <a:xfrm>
          <a:off x="7582070" y="914578"/>
          <a:ext cx="2966896" cy="1883979"/>
        </a:xfrm>
        <a:prstGeom prst="roundRect">
          <a:avLst>
            <a:gd name="adj" fmla="val 10000"/>
          </a:avLst>
        </a:prstGeom>
        <a:solidFill>
          <a:srgbClr val="F2F2F2">
            <a:alpha val="90000"/>
            <a:hueOff val="0"/>
            <a:satOff val="0"/>
            <a:lumOff val="0"/>
            <a:alphaOff val="0"/>
          </a:srgbClr>
        </a:solidFill>
        <a:ln w="12700" cap="flat" cmpd="sng" algn="ctr">
          <a:solidFill>
            <a:srgbClr val="0083A9"/>
          </a:solidFill>
          <a:prstDash val="solid"/>
          <a:miter lim="800000"/>
        </a:ln>
        <a:effectLst/>
      </dgm:spPr>
      <dgm:t>
        <a:bodyPr/>
        <a:lstStyle/>
        <a:p>
          <a:pPr>
            <a:buNone/>
          </a:pPr>
          <a:r>
            <a:rPr lang="en-US">
              <a:solidFill>
                <a:sysClr val="windowText" lastClr="000000">
                  <a:hueOff val="0"/>
                  <a:satOff val="0"/>
                  <a:lumOff val="0"/>
                  <a:alphaOff val="0"/>
                </a:sysClr>
              </a:solidFill>
              <a:latin typeface="Tenorite"/>
              <a:ea typeface="+mn-ea"/>
              <a:cs typeface="+mn-cs"/>
            </a:rPr>
            <a:t>Once discussion is concluded, the GO Team will vote.</a:t>
          </a:r>
        </a:p>
      </dgm:t>
    </dgm:pt>
    <dgm:pt modelId="{11514F74-DC2A-421E-958E-9B75DCABBE2C}" type="parTrans" cxnId="{D77387F7-7BAC-40EB-92A5-2A56CB6A0A0F}">
      <dgm:prSet/>
      <dgm:spPr/>
      <dgm:t>
        <a:bodyPr/>
        <a:lstStyle/>
        <a:p>
          <a:endParaRPr lang="en-US"/>
        </a:p>
      </dgm:t>
    </dgm:pt>
    <dgm:pt modelId="{2A4380EF-DFFB-4E6E-A27D-F75659ED6F58}" type="sibTrans" cxnId="{D77387F7-7BAC-40EB-92A5-2A56CB6A0A0F}">
      <dgm:prSet/>
      <dgm:spPr/>
      <dgm:t>
        <a:bodyPr/>
        <a:lstStyle/>
        <a:p>
          <a:endParaRPr lang="en-US"/>
        </a:p>
      </dgm:t>
    </dgm:pt>
    <dgm:pt modelId="{0564E5EF-5B36-494C-A6C0-23CFB55B7BCC}" type="pres">
      <dgm:prSet presAssocID="{AD357EA8-A8CB-4B97-AE36-88FC7A3C27DA}" presName="hierChild1" presStyleCnt="0">
        <dgm:presLayoutVars>
          <dgm:chPref val="1"/>
          <dgm:dir/>
          <dgm:animOne val="branch"/>
          <dgm:animLvl val="lvl"/>
          <dgm:resizeHandles/>
        </dgm:presLayoutVars>
      </dgm:prSet>
      <dgm:spPr/>
    </dgm:pt>
    <dgm:pt modelId="{B6DF30B4-497D-4F6D-9D73-6DD5783129BA}" type="pres">
      <dgm:prSet presAssocID="{B698FFB7-FD6B-4BD8-B0C9-CA4169A2581D}" presName="hierRoot1" presStyleCnt="0"/>
      <dgm:spPr/>
    </dgm:pt>
    <dgm:pt modelId="{B3119F31-75F2-4AAF-8BC5-D071DA356600}" type="pres">
      <dgm:prSet presAssocID="{B698FFB7-FD6B-4BD8-B0C9-CA4169A2581D}" presName="composite" presStyleCnt="0"/>
      <dgm:spPr/>
    </dgm:pt>
    <dgm:pt modelId="{F3A135DB-2376-4E3B-A20A-41984A2C6E6D}" type="pres">
      <dgm:prSet presAssocID="{B698FFB7-FD6B-4BD8-B0C9-CA4169A2581D}" presName="background" presStyleLbl="node0" presStyleIdx="0" presStyleCnt="3"/>
      <dgm:spPr>
        <a:xfrm>
          <a:off x="0" y="601405"/>
          <a:ext cx="2966896" cy="1883979"/>
        </a:xfrm>
        <a:prstGeom prst="roundRect">
          <a:avLst>
            <a:gd name="adj" fmla="val 10000"/>
          </a:avLst>
        </a:prstGeom>
        <a:solidFill>
          <a:srgbClr val="F3CF45">
            <a:hueOff val="0"/>
            <a:satOff val="0"/>
            <a:lumOff val="0"/>
            <a:alphaOff val="0"/>
          </a:srgbClr>
        </a:solidFill>
        <a:ln w="19050" cap="flat" cmpd="sng" algn="ctr">
          <a:solidFill>
            <a:srgbClr val="F2F2F2">
              <a:hueOff val="0"/>
              <a:satOff val="0"/>
              <a:lumOff val="0"/>
              <a:alphaOff val="0"/>
            </a:srgbClr>
          </a:solidFill>
          <a:prstDash val="solid"/>
          <a:miter lim="800000"/>
        </a:ln>
        <a:effectLst/>
      </dgm:spPr>
    </dgm:pt>
    <dgm:pt modelId="{FA82B6CE-D09A-4090-AE86-805DDA5FD9D1}" type="pres">
      <dgm:prSet presAssocID="{B698FFB7-FD6B-4BD8-B0C9-CA4169A2581D}" presName="text" presStyleLbl="fgAcc0" presStyleIdx="0" presStyleCnt="3">
        <dgm:presLayoutVars>
          <dgm:chPref val="3"/>
        </dgm:presLayoutVars>
      </dgm:prSet>
      <dgm:spPr/>
    </dgm:pt>
    <dgm:pt modelId="{9538D900-7AE8-458D-A772-4AD773D1EAC8}" type="pres">
      <dgm:prSet presAssocID="{B698FFB7-FD6B-4BD8-B0C9-CA4169A2581D}" presName="hierChild2" presStyleCnt="0"/>
      <dgm:spPr/>
    </dgm:pt>
    <dgm:pt modelId="{171B1F7F-308A-4D14-973E-1576E2F58C30}" type="pres">
      <dgm:prSet presAssocID="{94F1C6E0-096F-492A-B4E1-7B6D4001B7E5}" presName="hierRoot1" presStyleCnt="0"/>
      <dgm:spPr/>
    </dgm:pt>
    <dgm:pt modelId="{2E5E3512-2441-4FFF-9678-0DCC32A31043}" type="pres">
      <dgm:prSet presAssocID="{94F1C6E0-096F-492A-B4E1-7B6D4001B7E5}" presName="composite" presStyleCnt="0"/>
      <dgm:spPr/>
    </dgm:pt>
    <dgm:pt modelId="{60F45E52-7DB8-499D-BC6D-774E123989C7}" type="pres">
      <dgm:prSet presAssocID="{94F1C6E0-096F-492A-B4E1-7B6D4001B7E5}" presName="background" presStyleLbl="node0" presStyleIdx="1" presStyleCnt="3"/>
      <dgm:spPr>
        <a:xfrm>
          <a:off x="3626207" y="601405"/>
          <a:ext cx="2966896" cy="1883979"/>
        </a:xfrm>
        <a:prstGeom prst="roundRect">
          <a:avLst>
            <a:gd name="adj" fmla="val 10000"/>
          </a:avLst>
        </a:prstGeom>
        <a:solidFill>
          <a:srgbClr val="0083A9"/>
        </a:solidFill>
        <a:ln w="19050" cap="flat" cmpd="sng" algn="ctr">
          <a:solidFill>
            <a:srgbClr val="F2F2F2">
              <a:hueOff val="0"/>
              <a:satOff val="0"/>
              <a:lumOff val="0"/>
              <a:alphaOff val="0"/>
            </a:srgbClr>
          </a:solidFill>
          <a:prstDash val="solid"/>
          <a:miter lim="800000"/>
        </a:ln>
        <a:effectLst/>
      </dgm:spPr>
    </dgm:pt>
    <dgm:pt modelId="{56E9DAE2-B9E4-4613-8034-2724F6BCF6F4}" type="pres">
      <dgm:prSet presAssocID="{94F1C6E0-096F-492A-B4E1-7B6D4001B7E5}" presName="text" presStyleLbl="fgAcc0" presStyleIdx="1" presStyleCnt="3">
        <dgm:presLayoutVars>
          <dgm:chPref val="3"/>
        </dgm:presLayoutVars>
      </dgm:prSet>
      <dgm:spPr/>
    </dgm:pt>
    <dgm:pt modelId="{9C44DE81-99CF-4191-8F4B-2C507C998003}" type="pres">
      <dgm:prSet presAssocID="{94F1C6E0-096F-492A-B4E1-7B6D4001B7E5}" presName="hierChild2" presStyleCnt="0"/>
      <dgm:spPr/>
    </dgm:pt>
    <dgm:pt modelId="{A5EFB6B8-B33A-436B-A5F7-9E81C7231F89}" type="pres">
      <dgm:prSet presAssocID="{42453601-FF84-4198-A2D2-B657E77A0010}" presName="hierRoot1" presStyleCnt="0"/>
      <dgm:spPr/>
    </dgm:pt>
    <dgm:pt modelId="{42AEAB1D-71EB-4497-AB11-4277E8816DBC}" type="pres">
      <dgm:prSet presAssocID="{42453601-FF84-4198-A2D2-B657E77A0010}" presName="composite" presStyleCnt="0"/>
      <dgm:spPr/>
    </dgm:pt>
    <dgm:pt modelId="{C634EFCA-5B75-462F-8D79-2CB1151656F3}" type="pres">
      <dgm:prSet presAssocID="{42453601-FF84-4198-A2D2-B657E77A0010}" presName="background" presStyleLbl="node0" presStyleIdx="2" presStyleCnt="3"/>
      <dgm:spPr>
        <a:xfrm>
          <a:off x="7252414" y="601405"/>
          <a:ext cx="2966896" cy="1883979"/>
        </a:xfrm>
        <a:prstGeom prst="roundRect">
          <a:avLst>
            <a:gd name="adj" fmla="val 10000"/>
          </a:avLst>
        </a:prstGeom>
        <a:solidFill>
          <a:srgbClr val="D47B22"/>
        </a:solidFill>
        <a:ln w="19050" cap="flat" cmpd="sng" algn="ctr">
          <a:solidFill>
            <a:srgbClr val="F2F2F2">
              <a:hueOff val="0"/>
              <a:satOff val="0"/>
              <a:lumOff val="0"/>
              <a:alphaOff val="0"/>
            </a:srgbClr>
          </a:solidFill>
          <a:prstDash val="solid"/>
          <a:miter lim="800000"/>
        </a:ln>
        <a:effectLst/>
      </dgm:spPr>
    </dgm:pt>
    <dgm:pt modelId="{5A79D47D-CEE6-40ED-BD6A-44FF56310EDF}" type="pres">
      <dgm:prSet presAssocID="{42453601-FF84-4198-A2D2-B657E77A0010}" presName="text" presStyleLbl="fgAcc0" presStyleIdx="2" presStyleCnt="3">
        <dgm:presLayoutVars>
          <dgm:chPref val="3"/>
        </dgm:presLayoutVars>
      </dgm:prSet>
      <dgm:spPr/>
    </dgm:pt>
    <dgm:pt modelId="{B3B3220A-5316-4E39-8143-8E842F6C7F46}" type="pres">
      <dgm:prSet presAssocID="{42453601-FF84-4198-A2D2-B657E77A0010}" presName="hierChild2" presStyleCnt="0"/>
      <dgm:spPr/>
    </dgm:pt>
  </dgm:ptLst>
  <dgm:cxnLst>
    <dgm:cxn modelId="{FEBA400C-84DF-423B-B575-BC0B378F6430}" srcId="{AD357EA8-A8CB-4B97-AE36-88FC7A3C27DA}" destId="{B698FFB7-FD6B-4BD8-B0C9-CA4169A2581D}" srcOrd="0" destOrd="0" parTransId="{950EE0D0-80E2-49F3-994F-2E3921FB315C}" sibTransId="{02329CA9-7D80-4F4B-B5F4-8D42C2AE4C2F}"/>
    <dgm:cxn modelId="{44D66627-35EF-4FAE-9028-4262BD14F64E}" srcId="{AD357EA8-A8CB-4B97-AE36-88FC7A3C27DA}" destId="{94F1C6E0-096F-492A-B4E1-7B6D4001B7E5}" srcOrd="1" destOrd="0" parTransId="{79E27E22-597C-4129-A4A9-578735BB6A85}" sibTransId="{315A0655-BBEC-4E14-A840-69AAD69ED390}"/>
    <dgm:cxn modelId="{B2037D40-C4A1-4F92-9F31-6DB8FD347D98}" type="presOf" srcId="{94F1C6E0-096F-492A-B4E1-7B6D4001B7E5}" destId="{56E9DAE2-B9E4-4613-8034-2724F6BCF6F4}" srcOrd="0" destOrd="0" presId="urn:microsoft.com/office/officeart/2005/8/layout/hierarchy1"/>
    <dgm:cxn modelId="{F8903A59-CB65-43A3-B84C-C48F74EE7710}" type="presOf" srcId="{42453601-FF84-4198-A2D2-B657E77A0010}" destId="{5A79D47D-CEE6-40ED-BD6A-44FF56310EDF}" srcOrd="0" destOrd="0" presId="urn:microsoft.com/office/officeart/2005/8/layout/hierarchy1"/>
    <dgm:cxn modelId="{1CE84895-3DC2-4427-8225-CF2C2050F8E1}" type="presOf" srcId="{AD357EA8-A8CB-4B97-AE36-88FC7A3C27DA}" destId="{0564E5EF-5B36-494C-A6C0-23CFB55B7BCC}" srcOrd="0" destOrd="0" presId="urn:microsoft.com/office/officeart/2005/8/layout/hierarchy1"/>
    <dgm:cxn modelId="{16AAD8C6-0B02-4E09-9B7D-C2AC4E6452DB}" type="presOf" srcId="{B698FFB7-FD6B-4BD8-B0C9-CA4169A2581D}" destId="{FA82B6CE-D09A-4090-AE86-805DDA5FD9D1}" srcOrd="0" destOrd="0" presId="urn:microsoft.com/office/officeart/2005/8/layout/hierarchy1"/>
    <dgm:cxn modelId="{D77387F7-7BAC-40EB-92A5-2A56CB6A0A0F}" srcId="{AD357EA8-A8CB-4B97-AE36-88FC7A3C27DA}" destId="{42453601-FF84-4198-A2D2-B657E77A0010}" srcOrd="2" destOrd="0" parTransId="{11514F74-DC2A-421E-958E-9B75DCABBE2C}" sibTransId="{2A4380EF-DFFB-4E6E-A27D-F75659ED6F58}"/>
    <dgm:cxn modelId="{472C0629-67F2-488B-88C2-B4882D7A86B9}" type="presParOf" srcId="{0564E5EF-5B36-494C-A6C0-23CFB55B7BCC}" destId="{B6DF30B4-497D-4F6D-9D73-6DD5783129BA}" srcOrd="0" destOrd="0" presId="urn:microsoft.com/office/officeart/2005/8/layout/hierarchy1"/>
    <dgm:cxn modelId="{A9C9C277-351C-4DF0-A30B-CA490AEA4E86}" type="presParOf" srcId="{B6DF30B4-497D-4F6D-9D73-6DD5783129BA}" destId="{B3119F31-75F2-4AAF-8BC5-D071DA356600}" srcOrd="0" destOrd="0" presId="urn:microsoft.com/office/officeart/2005/8/layout/hierarchy1"/>
    <dgm:cxn modelId="{5B51B501-7A14-4E9A-ACC5-66323CD28ED5}" type="presParOf" srcId="{B3119F31-75F2-4AAF-8BC5-D071DA356600}" destId="{F3A135DB-2376-4E3B-A20A-41984A2C6E6D}" srcOrd="0" destOrd="0" presId="urn:microsoft.com/office/officeart/2005/8/layout/hierarchy1"/>
    <dgm:cxn modelId="{84F6E60E-642C-4FB3-95CE-A86CA977D7D1}" type="presParOf" srcId="{B3119F31-75F2-4AAF-8BC5-D071DA356600}" destId="{FA82B6CE-D09A-4090-AE86-805DDA5FD9D1}" srcOrd="1" destOrd="0" presId="urn:microsoft.com/office/officeart/2005/8/layout/hierarchy1"/>
    <dgm:cxn modelId="{745D4AE8-4B6E-4138-A737-C5E2AAB84A71}" type="presParOf" srcId="{B6DF30B4-497D-4F6D-9D73-6DD5783129BA}" destId="{9538D900-7AE8-458D-A772-4AD773D1EAC8}" srcOrd="1" destOrd="0" presId="urn:microsoft.com/office/officeart/2005/8/layout/hierarchy1"/>
    <dgm:cxn modelId="{27E458A1-AA48-44FD-A053-730C8DB700FF}" type="presParOf" srcId="{0564E5EF-5B36-494C-A6C0-23CFB55B7BCC}" destId="{171B1F7F-308A-4D14-973E-1576E2F58C30}" srcOrd="1" destOrd="0" presId="urn:microsoft.com/office/officeart/2005/8/layout/hierarchy1"/>
    <dgm:cxn modelId="{42DD6B38-1B9A-4F52-88BF-7FBA4CC35710}" type="presParOf" srcId="{171B1F7F-308A-4D14-973E-1576E2F58C30}" destId="{2E5E3512-2441-4FFF-9678-0DCC32A31043}" srcOrd="0" destOrd="0" presId="urn:microsoft.com/office/officeart/2005/8/layout/hierarchy1"/>
    <dgm:cxn modelId="{FC3E2EE8-952A-42BD-8309-B0DB23B8E73D}" type="presParOf" srcId="{2E5E3512-2441-4FFF-9678-0DCC32A31043}" destId="{60F45E52-7DB8-499D-BC6D-774E123989C7}" srcOrd="0" destOrd="0" presId="urn:microsoft.com/office/officeart/2005/8/layout/hierarchy1"/>
    <dgm:cxn modelId="{1EC19C74-B147-4B4A-8DDC-7D0377BA99D9}" type="presParOf" srcId="{2E5E3512-2441-4FFF-9678-0DCC32A31043}" destId="{56E9DAE2-B9E4-4613-8034-2724F6BCF6F4}" srcOrd="1" destOrd="0" presId="urn:microsoft.com/office/officeart/2005/8/layout/hierarchy1"/>
    <dgm:cxn modelId="{89461328-757C-4DC1-AA86-8B60C0CCE67D}" type="presParOf" srcId="{171B1F7F-308A-4D14-973E-1576E2F58C30}" destId="{9C44DE81-99CF-4191-8F4B-2C507C998003}" srcOrd="1" destOrd="0" presId="urn:microsoft.com/office/officeart/2005/8/layout/hierarchy1"/>
    <dgm:cxn modelId="{309614B3-8992-4DAE-B912-E97070E4D4FB}" type="presParOf" srcId="{0564E5EF-5B36-494C-A6C0-23CFB55B7BCC}" destId="{A5EFB6B8-B33A-436B-A5F7-9E81C7231F89}" srcOrd="2" destOrd="0" presId="urn:microsoft.com/office/officeart/2005/8/layout/hierarchy1"/>
    <dgm:cxn modelId="{9EB57403-C562-478D-94C2-0B6ADC351694}" type="presParOf" srcId="{A5EFB6B8-B33A-436B-A5F7-9E81C7231F89}" destId="{42AEAB1D-71EB-4497-AB11-4277E8816DBC}" srcOrd="0" destOrd="0" presId="urn:microsoft.com/office/officeart/2005/8/layout/hierarchy1"/>
    <dgm:cxn modelId="{63D95841-EB5E-497A-BA66-D304D72894B6}" type="presParOf" srcId="{42AEAB1D-71EB-4497-AB11-4277E8816DBC}" destId="{C634EFCA-5B75-462F-8D79-2CB1151656F3}" srcOrd="0" destOrd="0" presId="urn:microsoft.com/office/officeart/2005/8/layout/hierarchy1"/>
    <dgm:cxn modelId="{D45E642A-630F-44E5-9DED-403DEE0EF2C2}" type="presParOf" srcId="{42AEAB1D-71EB-4497-AB11-4277E8816DBC}" destId="{5A79D47D-CEE6-40ED-BD6A-44FF56310EDF}" srcOrd="1" destOrd="0" presId="urn:microsoft.com/office/officeart/2005/8/layout/hierarchy1"/>
    <dgm:cxn modelId="{58840CDD-15DA-4E4D-8C39-FE23428EBBE9}" type="presParOf" srcId="{A5EFB6B8-B33A-436B-A5F7-9E81C7231F89}" destId="{B3B3220A-5316-4E39-8143-8E842F6C7F4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258267" y="2428877"/>
          <a:ext cx="765936" cy="1274501"/>
        </a:xfrm>
        <a:prstGeom prst="corner">
          <a:avLst>
            <a:gd name="adj1" fmla="val 16120"/>
            <a:gd name="adj2" fmla="val 16110"/>
          </a:avLst>
        </a:prstGeom>
        <a:solidFill>
          <a:srgbClr val="159839">
            <a:shade val="80000"/>
            <a:hueOff val="0"/>
            <a:satOff val="0"/>
            <a:lumOff val="0"/>
            <a:alphaOff val="0"/>
          </a:srgbClr>
        </a:solidFill>
        <a:ln w="12700" cap="flat" cmpd="sng" algn="ctr">
          <a:solidFill>
            <a:srgbClr val="159839">
              <a:shade val="80000"/>
              <a:hueOff val="0"/>
              <a:satOff val="0"/>
              <a:lumOff val="0"/>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91B35EE-E2D6-4A65-85DB-E65F9D4FF12C}">
      <dsp:nvSpPr>
        <dsp:cNvPr id="0" name=""/>
        <dsp:cNvSpPr/>
      </dsp:nvSpPr>
      <dsp:spPr>
        <a:xfrm>
          <a:off x="130413" y="2809678"/>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a:solidFill>
                <a:sysClr val="windowText" lastClr="000000">
                  <a:hueOff val="0"/>
                  <a:satOff val="0"/>
                  <a:lumOff val="0"/>
                  <a:alphaOff val="0"/>
                </a:sysClr>
              </a:solidFill>
              <a:latin typeface="Tenorite"/>
              <a:ea typeface="+mn-ea"/>
              <a:cs typeface="+mn-cs"/>
            </a:rPr>
            <a:t>Step 1                             </a:t>
          </a:r>
          <a:r>
            <a:rPr lang="en-US" sz="1400" kern="1200">
              <a:solidFill>
                <a:sysClr val="windowText" lastClr="000000">
                  <a:hueOff val="0"/>
                  <a:satOff val="0"/>
                  <a:lumOff val="0"/>
                  <a:alphaOff val="0"/>
                </a:sysClr>
              </a:solidFill>
              <a:latin typeface="Arial"/>
              <a:ea typeface="+mn-ea"/>
              <a:cs typeface="+mn-cs"/>
            </a:rPr>
            <a:t>Update</a:t>
          </a:r>
          <a:r>
            <a:rPr lang="en-US" sz="1400" b="0" kern="1200">
              <a:solidFill>
                <a:sysClr val="windowText" lastClr="000000">
                  <a:hueOff val="0"/>
                  <a:satOff val="0"/>
                  <a:lumOff val="0"/>
                  <a:alphaOff val="0"/>
                </a:sysClr>
              </a:solidFill>
              <a:latin typeface="Tenorite"/>
              <a:ea typeface="+mn-ea"/>
              <a:cs typeface="+mn-cs"/>
            </a:rPr>
            <a:t> </a:t>
          </a:r>
          <a:r>
            <a:rPr lang="en-US" sz="1400" kern="1200">
              <a:solidFill>
                <a:sysClr val="windowText" lastClr="000000">
                  <a:hueOff val="0"/>
                  <a:satOff val="0"/>
                  <a:lumOff val="0"/>
                  <a:alphaOff val="0"/>
                </a:sysClr>
              </a:solidFill>
              <a:latin typeface="Tenorite"/>
              <a:ea typeface="+mn-ea"/>
              <a:cs typeface="+mn-cs"/>
            </a:rPr>
            <a:t>Strategic Plan</a:t>
          </a:r>
          <a:r>
            <a:rPr lang="en-US" sz="1400" kern="1200">
              <a:solidFill>
                <a:sysClr val="windowText" lastClr="000000">
                  <a:hueOff val="0"/>
                  <a:satOff val="0"/>
                  <a:lumOff val="0"/>
                  <a:alphaOff val="0"/>
                </a:sysClr>
              </a:solidFill>
              <a:latin typeface="Arial"/>
              <a:ea typeface="+mn-ea"/>
              <a:cs typeface="+mn-cs"/>
            </a:rPr>
            <a:t> &amp; Rank Priorities</a:t>
          </a:r>
          <a:endParaRPr lang="en-US" sz="1400" kern="1200">
            <a:solidFill>
              <a:sysClr val="windowText" lastClr="000000">
                <a:hueOff val="0"/>
                <a:satOff val="0"/>
                <a:lumOff val="0"/>
                <a:alphaOff val="0"/>
              </a:sysClr>
            </a:solidFill>
            <a:latin typeface="Tenorite"/>
            <a:ea typeface="+mn-ea"/>
            <a:cs typeface="+mn-cs"/>
          </a:endParaRPr>
        </a:p>
      </dsp:txBody>
      <dsp:txXfrm>
        <a:off x="130413" y="2809678"/>
        <a:ext cx="1150626" cy="1008591"/>
      </dsp:txXfrm>
    </dsp:sp>
    <dsp:sp modelId="{BF36F651-9306-4FAE-98A3-35BD65F0CE8C}">
      <dsp:nvSpPr>
        <dsp:cNvPr id="0" name=""/>
        <dsp:cNvSpPr/>
      </dsp:nvSpPr>
      <dsp:spPr>
        <a:xfrm>
          <a:off x="1063940" y="2335047"/>
          <a:ext cx="217099" cy="217099"/>
        </a:xfrm>
        <a:prstGeom prst="triangle">
          <a:avLst>
            <a:gd name="adj" fmla="val 100000"/>
          </a:avLst>
        </a:prstGeom>
        <a:solidFill>
          <a:srgbClr val="159839">
            <a:shade val="80000"/>
            <a:hueOff val="-38324"/>
            <a:satOff val="-3775"/>
            <a:lumOff val="2601"/>
            <a:alphaOff val="0"/>
          </a:srgbClr>
        </a:solidFill>
        <a:ln w="12700" cap="flat" cmpd="sng" algn="ctr">
          <a:solidFill>
            <a:srgbClr val="159839">
              <a:shade val="80000"/>
              <a:hueOff val="-38324"/>
              <a:satOff val="-3775"/>
              <a:lumOff val="2601"/>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35CEE06-ECFF-44EC-86F7-4C6E9CF188F5}">
      <dsp:nvSpPr>
        <dsp:cNvPr id="0" name=""/>
        <dsp:cNvSpPr/>
      </dsp:nvSpPr>
      <dsp:spPr>
        <a:xfrm rot="5400000">
          <a:off x="1666859" y="2080319"/>
          <a:ext cx="765936" cy="1274501"/>
        </a:xfrm>
        <a:prstGeom prst="corner">
          <a:avLst>
            <a:gd name="adj1" fmla="val 16120"/>
            <a:gd name="adj2" fmla="val 16110"/>
          </a:avLst>
        </a:prstGeom>
        <a:solidFill>
          <a:srgbClr val="159839">
            <a:shade val="80000"/>
            <a:hueOff val="-76647"/>
            <a:satOff val="-7550"/>
            <a:lumOff val="5202"/>
            <a:alphaOff val="0"/>
          </a:srgbClr>
        </a:solidFill>
        <a:ln w="12700" cap="flat" cmpd="sng" algn="ctr">
          <a:solidFill>
            <a:srgbClr val="159839">
              <a:shade val="80000"/>
              <a:hueOff val="-76647"/>
              <a:satOff val="-7550"/>
              <a:lumOff val="5202"/>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8B40589-00D1-4838-8AD8-123CD845CC3A}">
      <dsp:nvSpPr>
        <dsp:cNvPr id="0" name=""/>
        <dsp:cNvSpPr/>
      </dsp:nvSpPr>
      <dsp:spPr>
        <a:xfrm>
          <a:off x="1539005" y="2461121"/>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ysClr val="windowText" lastClr="000000">
                  <a:hueOff val="0"/>
                  <a:satOff val="0"/>
                  <a:lumOff val="0"/>
                  <a:alphaOff val="0"/>
                </a:sysClr>
              </a:solidFill>
              <a:latin typeface="Tenorite"/>
              <a:ea typeface="+mn-ea"/>
              <a:cs typeface="+mn-cs"/>
            </a:rPr>
            <a:t>Step 2 </a:t>
          </a:r>
          <a:r>
            <a:rPr lang="en-US" sz="1400" b="0" u="sng" kern="1200">
              <a:solidFill>
                <a:sysClr val="windowText" lastClr="000000">
                  <a:hueOff val="0"/>
                  <a:satOff val="0"/>
                  <a:lumOff val="0"/>
                  <a:alphaOff val="0"/>
                </a:sysClr>
              </a:solidFill>
              <a:latin typeface="Tenorite"/>
              <a:ea typeface="+mn-ea"/>
              <a:cs typeface="+mn-cs"/>
            </a:rPr>
            <a:t>Pri</a:t>
          </a:r>
          <a:r>
            <a:rPr lang="en-US" sz="1400" u="sng" kern="1200">
              <a:solidFill>
                <a:sysClr val="windowText" lastClr="000000">
                  <a:hueOff val="0"/>
                  <a:satOff val="0"/>
                  <a:lumOff val="0"/>
                  <a:alphaOff val="0"/>
                </a:sysClr>
              </a:solidFill>
              <a:latin typeface="Tenorite"/>
              <a:ea typeface="+mn-ea"/>
              <a:cs typeface="+mn-cs"/>
            </a:rPr>
            <a:t>ncipals</a:t>
          </a:r>
          <a:r>
            <a:rPr lang="en-US" sz="1400" kern="1200">
              <a:solidFill>
                <a:sysClr val="windowText" lastClr="000000">
                  <a:hueOff val="0"/>
                  <a:satOff val="0"/>
                  <a:lumOff val="0"/>
                  <a:alphaOff val="0"/>
                </a:sysClr>
              </a:solidFill>
              <a:latin typeface="Tenorite"/>
              <a:ea typeface="+mn-ea"/>
              <a:cs typeface="+mn-cs"/>
            </a:rPr>
            <a:t> Workshop   FY </a:t>
          </a:r>
          <a:r>
            <a:rPr lang="en-US" sz="1400" kern="1200">
              <a:solidFill>
                <a:sysClr val="windowText" lastClr="000000">
                  <a:hueOff val="0"/>
                  <a:satOff val="0"/>
                  <a:lumOff val="0"/>
                  <a:alphaOff val="0"/>
                </a:sysClr>
              </a:solidFill>
              <a:latin typeface="Arial"/>
              <a:ea typeface="+mn-ea"/>
              <a:cs typeface="+mn-cs"/>
            </a:rPr>
            <a:t>26</a:t>
          </a:r>
          <a:r>
            <a:rPr lang="en-US" sz="1400" kern="1200">
              <a:solidFill>
                <a:sysClr val="windowText" lastClr="000000">
                  <a:hueOff val="0"/>
                  <a:satOff val="0"/>
                  <a:lumOff val="0"/>
                  <a:alphaOff val="0"/>
                </a:sysClr>
              </a:solidFill>
              <a:latin typeface="Tenorite"/>
              <a:ea typeface="+mn-ea"/>
              <a:cs typeface="+mn-cs"/>
            </a:rPr>
            <a:t> Budget</a:t>
          </a:r>
        </a:p>
        <a:p>
          <a:pPr marL="0" lvl="0" indent="0" algn="l" defTabSz="711200">
            <a:lnSpc>
              <a:spcPct val="90000"/>
            </a:lnSpc>
            <a:spcBef>
              <a:spcPct val="0"/>
            </a:spcBef>
            <a:spcAft>
              <a:spcPct val="35000"/>
            </a:spcAft>
            <a:buNone/>
          </a:pPr>
          <a:r>
            <a:rPr lang="en-US" sz="1200" kern="1200">
              <a:solidFill>
                <a:srgbClr val="FF0000"/>
              </a:solidFill>
              <a:latin typeface="Calibri"/>
              <a:ea typeface="+mn-ea"/>
              <a:cs typeface="Times New Roman"/>
            </a:rPr>
            <a:t>January 15</a:t>
          </a:r>
          <a:r>
            <a:rPr lang="en-US" sz="1200" kern="1200">
              <a:solidFill>
                <a:sysClr val="windowText" lastClr="000000">
                  <a:hueOff val="0"/>
                  <a:satOff val="0"/>
                  <a:lumOff val="0"/>
                  <a:alphaOff val="0"/>
                </a:sysClr>
              </a:solidFill>
              <a:latin typeface="Calibri"/>
              <a:ea typeface="+mn-ea"/>
              <a:cs typeface="Times New Roman"/>
            </a:rPr>
            <a:t> </a:t>
          </a:r>
          <a:r>
            <a:rPr lang="en-US" sz="1200" kern="1200" baseline="30000">
              <a:solidFill>
                <a:sysClr val="windowText" lastClr="000000">
                  <a:hueOff val="0"/>
                  <a:satOff val="0"/>
                  <a:lumOff val="0"/>
                  <a:alphaOff val="0"/>
                </a:sysClr>
              </a:solidFill>
              <a:latin typeface="Calibri"/>
              <a:ea typeface="+mn-ea"/>
              <a:cs typeface="Times New Roman"/>
            </a:rPr>
            <a:t> </a:t>
          </a:r>
          <a:endParaRPr lang="en-US" sz="1200" kern="1200">
            <a:solidFill>
              <a:sysClr val="windowText" lastClr="000000">
                <a:hueOff val="0"/>
                <a:satOff val="0"/>
                <a:lumOff val="0"/>
                <a:alphaOff val="0"/>
              </a:sysClr>
            </a:solidFill>
            <a:latin typeface="Calibri"/>
            <a:ea typeface="+mn-ea"/>
            <a:cs typeface="Times New Roman"/>
          </a:endParaRPr>
        </a:p>
      </dsp:txBody>
      <dsp:txXfrm>
        <a:off x="1539005" y="2461121"/>
        <a:ext cx="1150626" cy="1008591"/>
      </dsp:txXfrm>
    </dsp:sp>
    <dsp:sp modelId="{CF777F59-7D55-4DCB-9264-A6427EA7C9F7}">
      <dsp:nvSpPr>
        <dsp:cNvPr id="0" name=""/>
        <dsp:cNvSpPr/>
      </dsp:nvSpPr>
      <dsp:spPr>
        <a:xfrm>
          <a:off x="2472532" y="1986489"/>
          <a:ext cx="217099" cy="217099"/>
        </a:xfrm>
        <a:prstGeom prst="triangle">
          <a:avLst>
            <a:gd name="adj" fmla="val 100000"/>
          </a:avLst>
        </a:prstGeom>
        <a:solidFill>
          <a:srgbClr val="159839">
            <a:shade val="80000"/>
            <a:hueOff val="-114971"/>
            <a:satOff val="-11324"/>
            <a:lumOff val="7803"/>
            <a:alphaOff val="0"/>
          </a:srgbClr>
        </a:solidFill>
        <a:ln w="12700" cap="flat" cmpd="sng" algn="ctr">
          <a:solidFill>
            <a:srgbClr val="159839">
              <a:shade val="80000"/>
              <a:hueOff val="-114971"/>
              <a:satOff val="-11324"/>
              <a:lumOff val="7803"/>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FF28D42-0F29-47D9-9B3E-DF943D18FA80}">
      <dsp:nvSpPr>
        <dsp:cNvPr id="0" name=""/>
        <dsp:cNvSpPr/>
      </dsp:nvSpPr>
      <dsp:spPr>
        <a:xfrm rot="5400000">
          <a:off x="3075451" y="1731762"/>
          <a:ext cx="765936" cy="1274501"/>
        </a:xfrm>
        <a:prstGeom prst="corner">
          <a:avLst>
            <a:gd name="adj1" fmla="val 16120"/>
            <a:gd name="adj2" fmla="val 16110"/>
          </a:avLst>
        </a:prstGeom>
        <a:solidFill>
          <a:srgbClr val="159839">
            <a:shade val="80000"/>
            <a:hueOff val="-153294"/>
            <a:satOff val="-15099"/>
            <a:lumOff val="10404"/>
            <a:alphaOff val="0"/>
          </a:srgbClr>
        </a:solidFill>
        <a:ln w="12700" cap="flat" cmpd="sng" algn="ctr">
          <a:solidFill>
            <a:srgbClr val="159839">
              <a:shade val="80000"/>
              <a:hueOff val="-153294"/>
              <a:satOff val="-15099"/>
              <a:lumOff val="10404"/>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01F39AB-3E94-413F-B395-2CF4CF9063BE}">
      <dsp:nvSpPr>
        <dsp:cNvPr id="0" name=""/>
        <dsp:cNvSpPr/>
      </dsp:nvSpPr>
      <dsp:spPr>
        <a:xfrm>
          <a:off x="2947597" y="2112563"/>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ysClr val="windowText" lastClr="000000">
                  <a:hueOff val="0"/>
                  <a:satOff val="0"/>
                  <a:lumOff val="0"/>
                  <a:alphaOff val="0"/>
                </a:sysClr>
              </a:solidFill>
              <a:latin typeface="Tenorite"/>
              <a:ea typeface="+mn-ea"/>
              <a:cs typeface="+mn-cs"/>
            </a:rPr>
            <a:t>Step 3              </a:t>
          </a:r>
          <a:r>
            <a:rPr lang="en-US" sz="1400" u="sng" kern="1200">
              <a:solidFill>
                <a:sysClr val="windowText" lastClr="000000">
                  <a:hueOff val="0"/>
                  <a:satOff val="0"/>
                  <a:lumOff val="0"/>
                  <a:alphaOff val="0"/>
                </a:sysClr>
              </a:solidFill>
              <a:latin typeface="Tenorite"/>
              <a:ea typeface="+mn-ea"/>
              <a:cs typeface="+mn-cs"/>
            </a:rPr>
            <a:t>GO Team</a:t>
          </a:r>
          <a:r>
            <a:rPr lang="en-US" sz="1400" kern="1200">
              <a:solidFill>
                <a:sysClr val="windowText" lastClr="000000">
                  <a:hueOff val="0"/>
                  <a:satOff val="0"/>
                  <a:lumOff val="0"/>
                  <a:alphaOff val="0"/>
                </a:sysClr>
              </a:solidFill>
              <a:latin typeface="Tenorite"/>
              <a:ea typeface="+mn-ea"/>
              <a:cs typeface="+mn-cs"/>
            </a:rPr>
            <a:t> Initial Budget Session</a:t>
          </a:r>
        </a:p>
        <a:p>
          <a:pPr marL="0" lvl="0" indent="0" algn="l" defTabSz="711200" rtl="0">
            <a:lnSpc>
              <a:spcPct val="90000"/>
            </a:lnSpc>
            <a:spcBef>
              <a:spcPct val="0"/>
            </a:spcBef>
            <a:spcAft>
              <a:spcPct val="35000"/>
            </a:spcAft>
            <a:buNone/>
          </a:pPr>
          <a:r>
            <a:rPr lang="en-US" sz="1200" kern="1200">
              <a:solidFill>
                <a:srgbClr val="FF0000"/>
              </a:solidFill>
              <a:latin typeface="Calibri"/>
              <a:ea typeface="+mn-ea"/>
              <a:cs typeface="Times New Roman"/>
            </a:rPr>
            <a:t>January 15-31</a:t>
          </a:r>
          <a:r>
            <a:rPr lang="en-US" sz="1200" kern="1200">
              <a:solidFill>
                <a:sysClr val="windowText" lastClr="000000">
                  <a:hueOff val="0"/>
                  <a:satOff val="0"/>
                  <a:lumOff val="0"/>
                  <a:alphaOff val="0"/>
                </a:sysClr>
              </a:solidFill>
              <a:latin typeface="Calibri"/>
              <a:ea typeface="+mn-ea"/>
              <a:cs typeface="+mn-cs"/>
            </a:rPr>
            <a:t> </a:t>
          </a:r>
          <a:endParaRPr lang="en-US" sz="1200" kern="1200">
            <a:solidFill>
              <a:sysClr val="windowText" lastClr="000000">
                <a:hueOff val="0"/>
                <a:satOff val="0"/>
                <a:lumOff val="0"/>
                <a:alphaOff val="0"/>
              </a:sysClr>
            </a:solidFill>
            <a:latin typeface="Tenorite"/>
            <a:ea typeface="+mn-ea"/>
            <a:cs typeface="+mn-cs"/>
          </a:endParaRPr>
        </a:p>
      </dsp:txBody>
      <dsp:txXfrm>
        <a:off x="2947597" y="2112563"/>
        <a:ext cx="1150626" cy="1008591"/>
      </dsp:txXfrm>
    </dsp:sp>
    <dsp:sp modelId="{0B6A4153-48F2-495A-8F36-EF367C3A1F65}">
      <dsp:nvSpPr>
        <dsp:cNvPr id="0" name=""/>
        <dsp:cNvSpPr/>
      </dsp:nvSpPr>
      <dsp:spPr>
        <a:xfrm>
          <a:off x="3881125" y="1637932"/>
          <a:ext cx="217099" cy="217099"/>
        </a:xfrm>
        <a:prstGeom prst="triangle">
          <a:avLst>
            <a:gd name="adj" fmla="val 100000"/>
          </a:avLst>
        </a:prstGeom>
        <a:solidFill>
          <a:srgbClr val="159839">
            <a:shade val="80000"/>
            <a:hueOff val="-191618"/>
            <a:satOff val="-18874"/>
            <a:lumOff val="13005"/>
            <a:alphaOff val="0"/>
          </a:srgbClr>
        </a:solidFill>
        <a:ln w="12700" cap="flat" cmpd="sng" algn="ctr">
          <a:solidFill>
            <a:srgbClr val="159839">
              <a:shade val="80000"/>
              <a:hueOff val="-191618"/>
              <a:satOff val="-18874"/>
              <a:lumOff val="13005"/>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FBF0191-82AE-4B85-AB7D-420573696E44}">
      <dsp:nvSpPr>
        <dsp:cNvPr id="0" name=""/>
        <dsp:cNvSpPr/>
      </dsp:nvSpPr>
      <dsp:spPr>
        <a:xfrm rot="5400000">
          <a:off x="4484043" y="1318574"/>
          <a:ext cx="765936" cy="1274501"/>
        </a:xfrm>
        <a:prstGeom prst="corner">
          <a:avLst>
            <a:gd name="adj1" fmla="val 16120"/>
            <a:gd name="adj2" fmla="val 16110"/>
          </a:avLst>
        </a:prstGeom>
        <a:solidFill>
          <a:srgbClr val="159839">
            <a:shade val="80000"/>
            <a:hueOff val="-229942"/>
            <a:satOff val="-22649"/>
            <a:lumOff val="15606"/>
            <a:alphaOff val="0"/>
          </a:srgbClr>
        </a:solidFill>
        <a:ln w="12700" cap="flat" cmpd="sng" algn="ctr">
          <a:solidFill>
            <a:srgbClr val="159839">
              <a:shade val="80000"/>
              <a:hueOff val="-229942"/>
              <a:satOff val="-22649"/>
              <a:lumOff val="15606"/>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607999D-1219-4E19-B4D8-80FBD9B53FC0}">
      <dsp:nvSpPr>
        <dsp:cNvPr id="0" name=""/>
        <dsp:cNvSpPr/>
      </dsp:nvSpPr>
      <dsp:spPr>
        <a:xfrm>
          <a:off x="4349050" y="1711539"/>
          <a:ext cx="1282937" cy="1137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a:solidFill>
                <a:sysClr val="windowText" lastClr="000000">
                  <a:hueOff val="0"/>
                  <a:satOff val="0"/>
                  <a:lumOff val="0"/>
                  <a:alphaOff val="0"/>
                </a:sysClr>
              </a:solidFill>
              <a:latin typeface="Tenorite"/>
              <a:ea typeface="+mn-ea"/>
              <a:cs typeface="+mn-cs"/>
            </a:rPr>
            <a:t>Step 4         </a:t>
          </a:r>
          <a:r>
            <a:rPr lang="en-US" sz="1400">
              <a:solidFill>
                <a:sysClr val="windowText" lastClr="000000">
                  <a:hueOff val="0"/>
                  <a:satOff val="0"/>
                  <a:lumOff val="0"/>
                  <a:alphaOff val="0"/>
                </a:sysClr>
              </a:solidFill>
              <a:latin typeface="Tenorite"/>
              <a:ea typeface="+mn-ea"/>
              <a:cs typeface="+mn-cs"/>
            </a:rPr>
            <a:t> </a:t>
          </a:r>
          <a:r>
            <a:rPr lang="en-US" sz="1400" u="sng">
              <a:solidFill>
                <a:sysClr val="windowText" lastClr="000000">
                  <a:hueOff val="0"/>
                  <a:satOff val="0"/>
                  <a:lumOff val="0"/>
                  <a:alphaOff val="0"/>
                </a:sysClr>
              </a:solidFill>
              <a:latin typeface="Tenorite"/>
              <a:ea typeface="+mn-ea"/>
              <a:cs typeface="+mn-cs"/>
            </a:rPr>
            <a:t>Principals</a:t>
          </a:r>
          <a:r>
            <a:rPr lang="en-US" sz="1400">
              <a:solidFill>
                <a:sysClr val="windowText" lastClr="000000">
                  <a:hueOff val="0"/>
                  <a:satOff val="0"/>
                  <a:lumOff val="0"/>
                  <a:alphaOff val="0"/>
                </a:sysClr>
              </a:solidFill>
              <a:latin typeface="Arial"/>
              <a:ea typeface="+mn-ea"/>
              <a:cs typeface="+mn-cs"/>
            </a:rPr>
            <a:t>    Cluster</a:t>
          </a:r>
          <a:r>
            <a:rPr lang="en-US" sz="1400">
              <a:solidFill>
                <a:sysClr val="windowText" lastClr="000000">
                  <a:hueOff val="0"/>
                  <a:satOff val="0"/>
                  <a:lumOff val="0"/>
                  <a:alphaOff val="0"/>
                </a:sysClr>
              </a:solidFill>
              <a:latin typeface="Tenorite"/>
              <a:ea typeface="+mn-ea"/>
              <a:cs typeface="+mn-cs"/>
            </a:rPr>
            <a:t> Supt. Discussions</a:t>
          </a:r>
          <a:endParaRPr lang="en-US" sz="1200" b="0" kern="1200">
            <a:solidFill>
              <a:sysClr val="windowText" lastClr="000000">
                <a:hueOff val="0"/>
                <a:satOff val="0"/>
                <a:lumOff val="0"/>
                <a:alphaOff val="0"/>
              </a:sysClr>
            </a:solidFill>
            <a:latin typeface="Times New Roman"/>
            <a:ea typeface="+mn-ea"/>
            <a:cs typeface="Times New Roman"/>
          </a:endParaRPr>
        </a:p>
      </dsp:txBody>
      <dsp:txXfrm>
        <a:off x="4349050" y="1711539"/>
        <a:ext cx="1282937" cy="1137853"/>
      </dsp:txXfrm>
    </dsp:sp>
    <dsp:sp modelId="{14D6D005-BE49-4BAB-95C3-4B8C975E012F}">
      <dsp:nvSpPr>
        <dsp:cNvPr id="0" name=""/>
        <dsp:cNvSpPr/>
      </dsp:nvSpPr>
      <dsp:spPr>
        <a:xfrm>
          <a:off x="5289717" y="1224743"/>
          <a:ext cx="217099" cy="217099"/>
        </a:xfrm>
        <a:prstGeom prst="triangle">
          <a:avLst>
            <a:gd name="adj" fmla="val 100000"/>
          </a:avLst>
        </a:prstGeom>
        <a:solidFill>
          <a:srgbClr val="159839">
            <a:shade val="80000"/>
            <a:hueOff val="-268265"/>
            <a:satOff val="-26424"/>
            <a:lumOff val="18206"/>
            <a:alphaOff val="0"/>
          </a:srgbClr>
        </a:solidFill>
        <a:ln w="12700" cap="flat" cmpd="sng" algn="ctr">
          <a:solidFill>
            <a:srgbClr val="159839">
              <a:shade val="80000"/>
              <a:hueOff val="-268265"/>
              <a:satOff val="-26424"/>
              <a:lumOff val="18206"/>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08E5ACA-F717-4C9F-BC94-56E16D0405F4}">
      <dsp:nvSpPr>
        <dsp:cNvPr id="0" name=""/>
        <dsp:cNvSpPr/>
      </dsp:nvSpPr>
      <dsp:spPr>
        <a:xfrm rot="5400000">
          <a:off x="5892635" y="970016"/>
          <a:ext cx="765936" cy="1274501"/>
        </a:xfrm>
        <a:prstGeom prst="corner">
          <a:avLst>
            <a:gd name="adj1" fmla="val 16120"/>
            <a:gd name="adj2" fmla="val 16110"/>
          </a:avLst>
        </a:prstGeom>
        <a:solidFill>
          <a:srgbClr val="159839">
            <a:shade val="80000"/>
            <a:hueOff val="-306589"/>
            <a:satOff val="-30198"/>
            <a:lumOff val="20807"/>
            <a:alphaOff val="0"/>
          </a:srgbClr>
        </a:solidFill>
        <a:ln w="12700" cap="flat" cmpd="sng" algn="ctr">
          <a:solidFill>
            <a:srgbClr val="159839">
              <a:shade val="80000"/>
              <a:hueOff val="-306589"/>
              <a:satOff val="-30198"/>
              <a:lumOff val="20807"/>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FAB49E4-628D-4BBD-AF15-0FA58B034DA0}">
      <dsp:nvSpPr>
        <dsp:cNvPr id="0" name=""/>
        <dsp:cNvSpPr/>
      </dsp:nvSpPr>
      <dsp:spPr>
        <a:xfrm>
          <a:off x="5764781" y="1350817"/>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a:solidFill>
                <a:sysClr val="windowText" lastClr="000000">
                  <a:hueOff val="0"/>
                  <a:satOff val="0"/>
                  <a:lumOff val="0"/>
                  <a:alphaOff val="0"/>
                </a:sysClr>
              </a:solidFill>
              <a:latin typeface="Arial"/>
              <a:ea typeface="+mn-ea"/>
              <a:cs typeface="+mn-cs"/>
            </a:rPr>
            <a:t>Step 5</a:t>
          </a:r>
          <a:r>
            <a:rPr lang="en-US" sz="1600" b="1" kern="1200">
              <a:solidFill>
                <a:sysClr val="windowText" lastClr="000000">
                  <a:hueOff val="0"/>
                  <a:satOff val="0"/>
                  <a:lumOff val="0"/>
                  <a:alphaOff val="0"/>
                </a:sysClr>
              </a:solidFill>
              <a:latin typeface="Arial"/>
              <a:ea typeface="+mn-ea"/>
              <a:cs typeface="+mn-cs"/>
            </a:rPr>
            <a:t>* </a:t>
          </a:r>
          <a:r>
            <a:rPr lang="en-US" sz="1200" b="1" kern="1200">
              <a:solidFill>
                <a:sysClr val="windowText" lastClr="000000">
                  <a:hueOff val="0"/>
                  <a:satOff val="0"/>
                  <a:lumOff val="0"/>
                  <a:alphaOff val="0"/>
                </a:sysClr>
              </a:solidFill>
              <a:latin typeface="Arial"/>
              <a:ea typeface="+mn-ea"/>
              <a:cs typeface="+mn-cs"/>
            </a:rPr>
            <a:t> </a:t>
          </a:r>
          <a:r>
            <a:rPr lang="en-US" sz="1200" b="1" kern="1200">
              <a:solidFill>
                <a:sysClr val="windowText" lastClr="000000">
                  <a:hueOff val="0"/>
                  <a:satOff val="0"/>
                  <a:lumOff val="0"/>
                  <a:alphaOff val="0"/>
                </a:sysClr>
              </a:solidFill>
              <a:latin typeface="Tenorite"/>
              <a:ea typeface="+mn-ea"/>
              <a:cs typeface="+mn-cs"/>
            </a:rPr>
            <a:t>          </a:t>
          </a:r>
          <a:r>
            <a:rPr lang="en-US" sz="1200" b="0" kern="1200">
              <a:solidFill>
                <a:sysClr val="windowText" lastClr="000000">
                  <a:hueOff val="0"/>
                  <a:satOff val="0"/>
                  <a:lumOff val="0"/>
                  <a:alphaOff val="0"/>
                </a:sysClr>
              </a:solidFill>
              <a:latin typeface="Tenorite"/>
              <a:ea typeface="+mn-ea"/>
              <a:cs typeface="+mn-cs"/>
            </a:rPr>
            <a:t> </a:t>
          </a:r>
          <a:r>
            <a:rPr lang="en-US" sz="1400" b="0" u="sng" kern="1200">
              <a:solidFill>
                <a:sysClr val="windowText" lastClr="000000">
                  <a:hueOff val="0"/>
                  <a:satOff val="0"/>
                  <a:lumOff val="0"/>
                  <a:alphaOff val="0"/>
                </a:sysClr>
              </a:solidFill>
              <a:latin typeface="Arial"/>
              <a:ea typeface="+mn-ea"/>
              <a:cs typeface="+mn-cs"/>
            </a:rPr>
            <a:t>GO Team</a:t>
          </a:r>
          <a:r>
            <a:rPr lang="en-US" sz="1400" b="0" kern="1200">
              <a:solidFill>
                <a:sysClr val="windowText" lastClr="000000">
                  <a:hueOff val="0"/>
                  <a:satOff val="0"/>
                  <a:lumOff val="0"/>
                  <a:alphaOff val="0"/>
                </a:sysClr>
              </a:solidFill>
              <a:latin typeface="Arial"/>
              <a:ea typeface="+mn-ea"/>
              <a:cs typeface="+mn-cs"/>
            </a:rPr>
            <a:t> Feedback Mtg. </a:t>
          </a:r>
          <a:r>
            <a:rPr lang="en-US" sz="1200" b="0" kern="1200">
              <a:solidFill>
                <a:sysClr val="windowText" lastClr="000000">
                  <a:hueOff val="0"/>
                  <a:satOff val="0"/>
                  <a:lumOff val="0"/>
                  <a:alphaOff val="0"/>
                </a:sysClr>
              </a:solidFill>
              <a:latin typeface="Tenorite"/>
              <a:ea typeface="+mn-ea"/>
              <a:cs typeface="+mn-cs"/>
            </a:rPr>
            <a:t>       </a:t>
          </a:r>
          <a:r>
            <a:rPr lang="en-US" sz="1200" kern="1200">
              <a:solidFill>
                <a:srgbClr val="FF0000"/>
              </a:solidFill>
              <a:latin typeface="Calibri"/>
              <a:ea typeface="+mn-ea"/>
              <a:cs typeface="Times New Roman"/>
            </a:rPr>
            <a:t>  </a:t>
          </a:r>
          <a:r>
            <a:rPr lang="en-US" sz="1200" kern="1200" dirty="0">
              <a:solidFill>
                <a:srgbClr val="FF0000"/>
              </a:solidFill>
              <a:latin typeface="Calibri"/>
              <a:ea typeface="+mn-ea"/>
              <a:cs typeface="Times New Roman"/>
            </a:rPr>
            <a:t>February 10-14</a:t>
          </a:r>
        </a:p>
      </dsp:txBody>
      <dsp:txXfrm>
        <a:off x="5764781" y="1350817"/>
        <a:ext cx="1150626" cy="1008591"/>
      </dsp:txXfrm>
    </dsp:sp>
    <dsp:sp modelId="{9F816FAC-05A2-4196-86AD-90E94FCBF244}">
      <dsp:nvSpPr>
        <dsp:cNvPr id="0" name=""/>
        <dsp:cNvSpPr/>
      </dsp:nvSpPr>
      <dsp:spPr>
        <a:xfrm>
          <a:off x="6698309" y="876186"/>
          <a:ext cx="217099" cy="217099"/>
        </a:xfrm>
        <a:prstGeom prst="triangle">
          <a:avLst>
            <a:gd name="adj" fmla="val 100000"/>
          </a:avLst>
        </a:prstGeom>
        <a:solidFill>
          <a:srgbClr val="159839">
            <a:shade val="80000"/>
            <a:hueOff val="-344913"/>
            <a:satOff val="-33973"/>
            <a:lumOff val="23408"/>
            <a:alphaOff val="0"/>
          </a:srgbClr>
        </a:solidFill>
        <a:ln w="12700" cap="flat" cmpd="sng" algn="ctr">
          <a:solidFill>
            <a:srgbClr val="159839">
              <a:shade val="80000"/>
              <a:hueOff val="-344913"/>
              <a:satOff val="-33973"/>
              <a:lumOff val="23408"/>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0FDA0B3-F01D-4F1B-9F9A-6225954E5703}">
      <dsp:nvSpPr>
        <dsp:cNvPr id="0" name=""/>
        <dsp:cNvSpPr/>
      </dsp:nvSpPr>
      <dsp:spPr>
        <a:xfrm rot="5400000">
          <a:off x="7301227" y="621459"/>
          <a:ext cx="765936" cy="1274501"/>
        </a:xfrm>
        <a:prstGeom prst="corner">
          <a:avLst>
            <a:gd name="adj1" fmla="val 16120"/>
            <a:gd name="adj2" fmla="val 16110"/>
          </a:avLst>
        </a:prstGeom>
        <a:solidFill>
          <a:srgbClr val="159839">
            <a:shade val="80000"/>
            <a:hueOff val="-383236"/>
            <a:satOff val="-37748"/>
            <a:lumOff val="26009"/>
            <a:alphaOff val="0"/>
          </a:srgbClr>
        </a:solidFill>
        <a:ln w="12700" cap="flat" cmpd="sng" algn="ctr">
          <a:solidFill>
            <a:srgbClr val="159839">
              <a:shade val="80000"/>
              <a:hueOff val="-383236"/>
              <a:satOff val="-37748"/>
              <a:lumOff val="26009"/>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06A2E6F-C869-44E6-99A4-DF2204F37ADC}">
      <dsp:nvSpPr>
        <dsp:cNvPr id="0" name=""/>
        <dsp:cNvSpPr/>
      </dsp:nvSpPr>
      <dsp:spPr>
        <a:xfrm>
          <a:off x="7199568" y="1038549"/>
          <a:ext cx="1168565"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ysClr val="windowText" lastClr="000000">
                  <a:hueOff val="0"/>
                  <a:satOff val="0"/>
                  <a:lumOff val="0"/>
                  <a:alphaOff val="0"/>
                </a:sysClr>
              </a:solidFill>
              <a:latin typeface="Arial"/>
              <a:ea typeface="+mn-ea"/>
              <a:cs typeface="+mn-cs"/>
            </a:rPr>
            <a:t>Step 6  </a:t>
          </a:r>
          <a:r>
            <a:rPr lang="en-US" sz="1200" b="1" kern="1200">
              <a:solidFill>
                <a:sysClr val="windowText" lastClr="000000">
                  <a:hueOff val="0"/>
                  <a:satOff val="0"/>
                  <a:lumOff val="0"/>
                  <a:alphaOff val="0"/>
                </a:sysClr>
              </a:solidFill>
              <a:latin typeface="Tenorite"/>
              <a:ea typeface="+mn-ea"/>
              <a:cs typeface="+mn-cs"/>
            </a:rPr>
            <a:t>          </a:t>
          </a:r>
          <a:r>
            <a:rPr lang="en-US" sz="1200" b="0" kern="1200">
              <a:solidFill>
                <a:sysClr val="windowText" lastClr="000000">
                  <a:hueOff val="0"/>
                  <a:satOff val="0"/>
                  <a:lumOff val="0"/>
                  <a:alphaOff val="0"/>
                </a:sysClr>
              </a:solidFill>
              <a:latin typeface="Tenorite"/>
              <a:ea typeface="+mn-ea"/>
              <a:cs typeface="+mn-cs"/>
            </a:rPr>
            <a:t> </a:t>
          </a:r>
          <a:r>
            <a:rPr lang="en-US" sz="1400" b="0" kern="1200">
              <a:solidFill>
                <a:sysClr val="windowText" lastClr="000000">
                  <a:hueOff val="0"/>
                  <a:satOff val="0"/>
                  <a:lumOff val="0"/>
                  <a:alphaOff val="0"/>
                </a:sysClr>
              </a:solidFill>
              <a:latin typeface="Arial"/>
              <a:ea typeface="+mn-ea"/>
              <a:cs typeface="+mn-cs"/>
            </a:rPr>
            <a:t>Cluster Supt. Review </a:t>
          </a:r>
          <a:r>
            <a:rPr lang="en-US" sz="1200" b="0" kern="1200">
              <a:solidFill>
                <a:sysClr val="windowText" lastClr="000000">
                  <a:hueOff val="0"/>
                  <a:satOff val="0"/>
                  <a:lumOff val="0"/>
                  <a:alphaOff val="0"/>
                </a:sysClr>
              </a:solidFill>
              <a:latin typeface="Tenorite"/>
              <a:ea typeface="+mn-ea"/>
              <a:cs typeface="+mn-cs"/>
            </a:rPr>
            <a:t> </a:t>
          </a:r>
          <a:r>
            <a:rPr lang="en-US" sz="1200" kern="1200">
              <a:solidFill>
                <a:srgbClr val="FF0000"/>
              </a:solidFill>
              <a:latin typeface="Calibri"/>
              <a:ea typeface="+mn-ea"/>
              <a:cs typeface="Times New Roman"/>
            </a:rPr>
            <a:t>February 17-21</a:t>
          </a:r>
        </a:p>
      </dsp:txBody>
      <dsp:txXfrm>
        <a:off x="7199568" y="1038549"/>
        <a:ext cx="1168565" cy="1008591"/>
      </dsp:txXfrm>
    </dsp:sp>
    <dsp:sp modelId="{83CE1626-AB3F-41DF-AF17-CD304E816755}">
      <dsp:nvSpPr>
        <dsp:cNvPr id="0" name=""/>
        <dsp:cNvSpPr/>
      </dsp:nvSpPr>
      <dsp:spPr>
        <a:xfrm>
          <a:off x="8106901" y="527628"/>
          <a:ext cx="217099" cy="217099"/>
        </a:xfrm>
        <a:prstGeom prst="triangle">
          <a:avLst>
            <a:gd name="adj" fmla="val 100000"/>
          </a:avLst>
        </a:prstGeom>
        <a:solidFill>
          <a:srgbClr val="159839">
            <a:shade val="80000"/>
            <a:hueOff val="-421560"/>
            <a:satOff val="-41523"/>
            <a:lumOff val="28610"/>
            <a:alphaOff val="0"/>
          </a:srgbClr>
        </a:solidFill>
        <a:ln w="12700" cap="flat" cmpd="sng" algn="ctr">
          <a:solidFill>
            <a:srgbClr val="159839">
              <a:shade val="80000"/>
              <a:hueOff val="-421560"/>
              <a:satOff val="-41523"/>
              <a:lumOff val="28610"/>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4CD74FB-0076-48E4-A550-69AC7C4860B0}">
      <dsp:nvSpPr>
        <dsp:cNvPr id="0" name=""/>
        <dsp:cNvSpPr/>
      </dsp:nvSpPr>
      <dsp:spPr>
        <a:xfrm rot="5400000">
          <a:off x="8709819" y="272901"/>
          <a:ext cx="765936" cy="1274501"/>
        </a:xfrm>
        <a:prstGeom prst="corner">
          <a:avLst>
            <a:gd name="adj1" fmla="val 16120"/>
            <a:gd name="adj2" fmla="val 16110"/>
          </a:avLst>
        </a:prstGeom>
        <a:solidFill>
          <a:srgbClr val="159839">
            <a:shade val="80000"/>
            <a:hueOff val="-459883"/>
            <a:satOff val="-45297"/>
            <a:lumOff val="31211"/>
            <a:alphaOff val="0"/>
          </a:srgbClr>
        </a:solidFill>
        <a:ln w="12700" cap="flat" cmpd="sng" algn="ctr">
          <a:solidFill>
            <a:srgbClr val="159839">
              <a:shade val="80000"/>
              <a:hueOff val="-459883"/>
              <a:satOff val="-45297"/>
              <a:lumOff val="31211"/>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815C9C2-7172-49B5-AAA4-580ECA3DFE29}">
      <dsp:nvSpPr>
        <dsp:cNvPr id="0" name=""/>
        <dsp:cNvSpPr/>
      </dsp:nvSpPr>
      <dsp:spPr>
        <a:xfrm>
          <a:off x="8591602" y="611553"/>
          <a:ext cx="1311335"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ysClr val="windowText" lastClr="000000">
                  <a:hueOff val="0"/>
                  <a:satOff val="0"/>
                  <a:lumOff val="0"/>
                  <a:alphaOff val="0"/>
                </a:sysClr>
              </a:solidFill>
              <a:latin typeface="Tenorite"/>
              <a:ea typeface="+mn-ea"/>
              <a:cs typeface="+mn-cs"/>
            </a:rPr>
            <a:t>Step 7               </a:t>
          </a:r>
          <a:r>
            <a:rPr lang="en-US" sz="1400" b="0" u="sng" kern="1200">
              <a:solidFill>
                <a:sysClr val="windowText" lastClr="000000">
                  <a:hueOff val="0"/>
                  <a:satOff val="0"/>
                  <a:lumOff val="0"/>
                  <a:alphaOff val="0"/>
                </a:sysClr>
              </a:solidFill>
              <a:latin typeface="Tenorite"/>
              <a:ea typeface="+mn-ea"/>
              <a:cs typeface="+mn-cs"/>
            </a:rPr>
            <a:t>Principals</a:t>
          </a:r>
          <a:r>
            <a:rPr lang="en-US" sz="1600" b="1" kern="1200">
              <a:solidFill>
                <a:sysClr val="windowText" lastClr="000000">
                  <a:hueOff val="0"/>
                  <a:satOff val="0"/>
                  <a:lumOff val="0"/>
                  <a:alphaOff val="0"/>
                </a:sysClr>
              </a:solidFill>
              <a:latin typeface="Tenorite"/>
              <a:ea typeface="+mn-ea"/>
              <a:cs typeface="+mn-cs"/>
            </a:rPr>
            <a:t> </a:t>
          </a:r>
          <a:r>
            <a:rPr lang="en-US" sz="1400" b="0" kern="1200">
              <a:solidFill>
                <a:sysClr val="windowText" lastClr="000000">
                  <a:hueOff val="0"/>
                  <a:satOff val="0"/>
                  <a:lumOff val="0"/>
                  <a:alphaOff val="0"/>
                </a:sysClr>
              </a:solidFill>
              <a:latin typeface="Tenorite"/>
              <a:ea typeface="+mn-ea"/>
              <a:cs typeface="+mn-cs"/>
            </a:rPr>
            <a:t>HR Staffing Conferences Begin</a:t>
          </a:r>
          <a:endParaRPr lang="en-US" sz="1200" kern="1200">
            <a:solidFill>
              <a:sysClr val="windowText" lastClr="000000">
                <a:hueOff val="0"/>
                <a:satOff val="0"/>
                <a:lumOff val="0"/>
                <a:alphaOff val="0"/>
              </a:sysClr>
            </a:solidFill>
            <a:latin typeface="Calibri"/>
            <a:ea typeface="+mn-ea"/>
            <a:cs typeface="Times New Roman"/>
          </a:endParaRPr>
        </a:p>
        <a:p>
          <a:pPr marL="0" lvl="0" indent="0" algn="l" defTabSz="711200" rtl="0">
            <a:lnSpc>
              <a:spcPct val="90000"/>
            </a:lnSpc>
            <a:spcBef>
              <a:spcPct val="0"/>
            </a:spcBef>
            <a:spcAft>
              <a:spcPct val="35000"/>
            </a:spcAft>
            <a:buNone/>
          </a:pPr>
          <a:r>
            <a:rPr lang="en-US" sz="1200" kern="1200">
              <a:solidFill>
                <a:srgbClr val="FF0000"/>
              </a:solidFill>
              <a:latin typeface="Calibri"/>
              <a:ea typeface="+mn-ea"/>
              <a:cs typeface="Times New Roman"/>
            </a:rPr>
            <a:t>Feb. 24-27  </a:t>
          </a:r>
          <a:r>
            <a:rPr lang="en-US" sz="1200" kern="1200">
              <a:solidFill>
                <a:sysClr val="windowText" lastClr="000000">
                  <a:hueOff val="0"/>
                  <a:satOff val="0"/>
                  <a:lumOff val="0"/>
                  <a:alphaOff val="0"/>
                </a:sysClr>
              </a:solidFill>
              <a:latin typeface="Calibri"/>
              <a:ea typeface="+mn-ea"/>
              <a:cs typeface="Times New Roman"/>
            </a:rPr>
            <a:t> </a:t>
          </a:r>
        </a:p>
      </dsp:txBody>
      <dsp:txXfrm>
        <a:off x="8591602" y="611553"/>
        <a:ext cx="1311335" cy="1008591"/>
      </dsp:txXfrm>
    </dsp:sp>
    <dsp:sp modelId="{8A8BDF46-5CD7-4385-AD19-1595B30DFB05}">
      <dsp:nvSpPr>
        <dsp:cNvPr id="0" name=""/>
        <dsp:cNvSpPr/>
      </dsp:nvSpPr>
      <dsp:spPr>
        <a:xfrm>
          <a:off x="9515493" y="179071"/>
          <a:ext cx="217099" cy="217099"/>
        </a:xfrm>
        <a:prstGeom prst="triangle">
          <a:avLst>
            <a:gd name="adj" fmla="val 100000"/>
          </a:avLst>
        </a:prstGeom>
        <a:solidFill>
          <a:srgbClr val="159839">
            <a:shade val="80000"/>
            <a:hueOff val="-498207"/>
            <a:satOff val="-49072"/>
            <a:lumOff val="33812"/>
            <a:alphaOff val="0"/>
          </a:srgbClr>
        </a:solidFill>
        <a:ln w="12700" cap="flat" cmpd="sng" algn="ctr">
          <a:solidFill>
            <a:srgbClr val="159839">
              <a:shade val="80000"/>
              <a:hueOff val="-498207"/>
              <a:satOff val="-49072"/>
              <a:lumOff val="33812"/>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A1A3D19-1A7E-45DE-8891-BC02139E754B}">
      <dsp:nvSpPr>
        <dsp:cNvPr id="0" name=""/>
        <dsp:cNvSpPr/>
      </dsp:nvSpPr>
      <dsp:spPr>
        <a:xfrm rot="5400000">
          <a:off x="10118412" y="-75655"/>
          <a:ext cx="765936" cy="1274501"/>
        </a:xfrm>
        <a:prstGeom prst="corner">
          <a:avLst>
            <a:gd name="adj1" fmla="val 16120"/>
            <a:gd name="adj2" fmla="val 16110"/>
          </a:avLst>
        </a:prstGeom>
        <a:solidFill>
          <a:srgbClr val="159839">
            <a:shade val="80000"/>
            <a:hueOff val="-536531"/>
            <a:satOff val="-52847"/>
            <a:lumOff val="36413"/>
            <a:alphaOff val="0"/>
          </a:srgbClr>
        </a:solidFill>
        <a:ln w="12700" cap="flat" cmpd="sng" algn="ctr">
          <a:solidFill>
            <a:srgbClr val="159839">
              <a:shade val="80000"/>
              <a:hueOff val="-536531"/>
              <a:satOff val="-52847"/>
              <a:lumOff val="36413"/>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BFC99F0-AC0E-4E80-8864-5ADBF875329D}">
      <dsp:nvSpPr>
        <dsp:cNvPr id="0" name=""/>
        <dsp:cNvSpPr/>
      </dsp:nvSpPr>
      <dsp:spPr>
        <a:xfrm>
          <a:off x="9990880" y="247554"/>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ysClr val="windowText" lastClr="000000">
                  <a:hueOff val="0"/>
                  <a:satOff val="0"/>
                  <a:lumOff val="0"/>
                  <a:alphaOff val="0"/>
                </a:sysClr>
              </a:solidFill>
              <a:latin typeface="Tenorite"/>
              <a:ea typeface="+mn-ea"/>
              <a:cs typeface="+mn-cs"/>
            </a:rPr>
            <a:t>Step 8</a:t>
          </a:r>
          <a:r>
            <a:rPr lang="en-US" sz="1600" b="1" kern="1200" dirty="0">
              <a:solidFill>
                <a:sysClr val="windowText" lastClr="000000">
                  <a:hueOff val="0"/>
                  <a:satOff val="0"/>
                  <a:lumOff val="0"/>
                  <a:alphaOff val="0"/>
                </a:sysClr>
              </a:solidFill>
              <a:latin typeface="Arial"/>
              <a:ea typeface="+mn-ea"/>
              <a:cs typeface="+mn-cs"/>
            </a:rPr>
            <a:t>*</a:t>
          </a:r>
          <a:r>
            <a:rPr lang="en-US" sz="1600" b="1" kern="1200" dirty="0">
              <a:solidFill>
                <a:sysClr val="windowText" lastClr="000000">
                  <a:hueOff val="0"/>
                  <a:satOff val="0"/>
                  <a:lumOff val="0"/>
                  <a:alphaOff val="0"/>
                </a:sysClr>
              </a:solidFill>
              <a:latin typeface="Tenorite"/>
              <a:ea typeface="+mn-ea"/>
              <a:cs typeface="+mn-cs"/>
            </a:rPr>
            <a:t>      </a:t>
          </a:r>
          <a:r>
            <a:rPr lang="en-US" sz="1400" u="sng" kern="1200" dirty="0">
              <a:solidFill>
                <a:sysClr val="windowText" lastClr="000000">
                  <a:hueOff val="0"/>
                  <a:satOff val="0"/>
                  <a:lumOff val="0"/>
                  <a:alphaOff val="0"/>
                </a:sysClr>
              </a:solidFill>
              <a:latin typeface="Tenorite"/>
              <a:ea typeface="+mn-ea"/>
              <a:cs typeface="+mn-cs"/>
            </a:rPr>
            <a:t>GO Team</a:t>
          </a:r>
          <a:r>
            <a:rPr lang="en-US" sz="1400" kern="1200" dirty="0">
              <a:solidFill>
                <a:sysClr val="windowText" lastClr="000000">
                  <a:hueOff val="0"/>
                  <a:satOff val="0"/>
                  <a:lumOff val="0"/>
                  <a:alphaOff val="0"/>
                </a:sysClr>
              </a:solidFill>
              <a:latin typeface="Tenorite"/>
              <a:ea typeface="+mn-ea"/>
              <a:cs typeface="+mn-cs"/>
            </a:rPr>
            <a:t> Budget Finalization Meeting</a:t>
          </a:r>
        </a:p>
        <a:p>
          <a:pPr marL="0" lvl="0" indent="0" algn="l" defTabSz="711200">
            <a:lnSpc>
              <a:spcPct val="90000"/>
            </a:lnSpc>
            <a:spcBef>
              <a:spcPct val="0"/>
            </a:spcBef>
            <a:spcAft>
              <a:spcPct val="35000"/>
            </a:spcAft>
            <a:buNone/>
          </a:pPr>
          <a:r>
            <a:rPr lang="en-US" sz="1200" kern="1200" dirty="0">
              <a:solidFill>
                <a:srgbClr val="FF0000"/>
              </a:solidFill>
              <a:latin typeface="Calibri"/>
              <a:ea typeface="+mn-ea"/>
              <a:cs typeface="Times New Roman"/>
            </a:rPr>
            <a:t>Budgets Approved by  March 14</a:t>
          </a:r>
        </a:p>
      </dsp:txBody>
      <dsp:txXfrm>
        <a:off x="9990880" y="247554"/>
        <a:ext cx="1150626" cy="10085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135DB-2376-4E3B-A20A-41984A2C6E6D}">
      <dsp:nvSpPr>
        <dsp:cNvPr id="0" name=""/>
        <dsp:cNvSpPr/>
      </dsp:nvSpPr>
      <dsp:spPr>
        <a:xfrm>
          <a:off x="0" y="601405"/>
          <a:ext cx="2966896" cy="1883979"/>
        </a:xfrm>
        <a:prstGeom prst="roundRect">
          <a:avLst>
            <a:gd name="adj" fmla="val 10000"/>
          </a:avLst>
        </a:prstGeom>
        <a:solidFill>
          <a:srgbClr val="F3CF45">
            <a:hueOff val="0"/>
            <a:satOff val="0"/>
            <a:lumOff val="0"/>
            <a:alphaOff val="0"/>
          </a:srgbClr>
        </a:solidFill>
        <a:ln w="19050" cap="flat" cmpd="sng" algn="ctr">
          <a:solidFill>
            <a:srgbClr val="F2F2F2">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A82B6CE-D09A-4090-AE86-805DDA5FD9D1}">
      <dsp:nvSpPr>
        <dsp:cNvPr id="0" name=""/>
        <dsp:cNvSpPr/>
      </dsp:nvSpPr>
      <dsp:spPr>
        <a:xfrm>
          <a:off x="329655" y="914578"/>
          <a:ext cx="2966896" cy="1883979"/>
        </a:xfrm>
        <a:prstGeom prst="roundRect">
          <a:avLst>
            <a:gd name="adj" fmla="val 10000"/>
          </a:avLst>
        </a:prstGeom>
        <a:solidFill>
          <a:srgbClr val="F2F2F2">
            <a:alpha val="90000"/>
            <a:hueOff val="0"/>
            <a:satOff val="0"/>
            <a:lumOff val="0"/>
            <a:alphaOff val="0"/>
          </a:srgbClr>
        </a:solidFill>
        <a:ln w="12700" cap="flat" cmpd="sng" algn="ctr">
          <a:solidFill>
            <a:srgbClr val="D47B2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a:solidFill>
                <a:sysClr val="windowText" lastClr="000000">
                  <a:hueOff val="0"/>
                  <a:satOff val="0"/>
                  <a:lumOff val="0"/>
                  <a:alphaOff val="0"/>
                </a:sysClr>
              </a:solidFill>
              <a:latin typeface="Tenorite"/>
              <a:ea typeface="+mn-ea"/>
              <a:cs typeface="+mn-cs"/>
            </a:rPr>
            <a:t>The GO Team needs to </a:t>
          </a:r>
          <a:r>
            <a:rPr lang="en-US" sz="2300" b="1" kern="1200">
              <a:solidFill>
                <a:srgbClr val="A92A91"/>
              </a:solidFill>
              <a:latin typeface="Tenorite"/>
              <a:ea typeface="+mn-ea"/>
              <a:cs typeface="+mn-cs"/>
            </a:rPr>
            <a:t>TAKE ACTION</a:t>
          </a:r>
          <a:r>
            <a:rPr lang="en-US" sz="2300" b="1" kern="1200">
              <a:solidFill>
                <a:sysClr val="windowText" lastClr="000000">
                  <a:hueOff val="0"/>
                  <a:satOff val="0"/>
                  <a:lumOff val="0"/>
                  <a:alphaOff val="0"/>
                </a:sysClr>
              </a:solidFill>
              <a:latin typeface="Tenorite"/>
              <a:ea typeface="+mn-ea"/>
              <a:cs typeface="+mn-cs"/>
            </a:rPr>
            <a:t> </a:t>
          </a:r>
          <a:r>
            <a:rPr lang="en-US" sz="2300" kern="1200">
              <a:solidFill>
                <a:sysClr val="windowText" lastClr="000000">
                  <a:hueOff val="0"/>
                  <a:satOff val="0"/>
                  <a:lumOff val="0"/>
                  <a:alphaOff val="0"/>
                </a:sysClr>
              </a:solidFill>
              <a:latin typeface="Tenorite"/>
              <a:ea typeface="+mn-ea"/>
              <a:cs typeface="+mn-cs"/>
            </a:rPr>
            <a:t>(vote) on its FY26 budget.</a:t>
          </a:r>
        </a:p>
      </dsp:txBody>
      <dsp:txXfrm>
        <a:off x="384835" y="969758"/>
        <a:ext cx="2856536" cy="1773619"/>
      </dsp:txXfrm>
    </dsp:sp>
    <dsp:sp modelId="{60F45E52-7DB8-499D-BC6D-774E123989C7}">
      <dsp:nvSpPr>
        <dsp:cNvPr id="0" name=""/>
        <dsp:cNvSpPr/>
      </dsp:nvSpPr>
      <dsp:spPr>
        <a:xfrm>
          <a:off x="3626207" y="601405"/>
          <a:ext cx="2966896" cy="1883979"/>
        </a:xfrm>
        <a:prstGeom prst="roundRect">
          <a:avLst>
            <a:gd name="adj" fmla="val 10000"/>
          </a:avLst>
        </a:prstGeom>
        <a:solidFill>
          <a:srgbClr val="0083A9"/>
        </a:solidFill>
        <a:ln w="19050" cap="flat" cmpd="sng" algn="ctr">
          <a:solidFill>
            <a:srgbClr val="F2F2F2">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6E9DAE2-B9E4-4613-8034-2724F6BCF6F4}">
      <dsp:nvSpPr>
        <dsp:cNvPr id="0" name=""/>
        <dsp:cNvSpPr/>
      </dsp:nvSpPr>
      <dsp:spPr>
        <a:xfrm>
          <a:off x="3955862" y="914578"/>
          <a:ext cx="2966896" cy="1883979"/>
        </a:xfrm>
        <a:prstGeom prst="roundRect">
          <a:avLst>
            <a:gd name="adj" fmla="val 10000"/>
          </a:avLst>
        </a:prstGeom>
        <a:solidFill>
          <a:srgbClr val="F2F2F2">
            <a:alpha val="90000"/>
            <a:hueOff val="0"/>
            <a:satOff val="0"/>
            <a:lumOff val="0"/>
            <a:alphaOff val="0"/>
          </a:srgbClr>
        </a:solidFill>
        <a:ln w="12700" cap="flat" cmpd="sng" algn="ctr">
          <a:solidFill>
            <a:srgbClr val="F3CF4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solidFill>
                <a:sysClr val="windowText" lastClr="000000">
                  <a:hueOff val="0"/>
                  <a:satOff val="0"/>
                  <a:lumOff val="0"/>
                  <a:alphaOff val="0"/>
                </a:sysClr>
              </a:solidFill>
              <a:latin typeface="Tenorite"/>
              <a:ea typeface="+mn-ea"/>
              <a:cs typeface="+mn-cs"/>
            </a:rPr>
            <a:t>After the motion and a second, the GO Team may have additional discussion.</a:t>
          </a:r>
        </a:p>
      </dsp:txBody>
      <dsp:txXfrm>
        <a:off x="4011042" y="969758"/>
        <a:ext cx="2856536" cy="1773619"/>
      </dsp:txXfrm>
    </dsp:sp>
    <dsp:sp modelId="{C634EFCA-5B75-462F-8D79-2CB1151656F3}">
      <dsp:nvSpPr>
        <dsp:cNvPr id="0" name=""/>
        <dsp:cNvSpPr/>
      </dsp:nvSpPr>
      <dsp:spPr>
        <a:xfrm>
          <a:off x="7252414" y="601405"/>
          <a:ext cx="2966896" cy="1883979"/>
        </a:xfrm>
        <a:prstGeom prst="roundRect">
          <a:avLst>
            <a:gd name="adj" fmla="val 10000"/>
          </a:avLst>
        </a:prstGeom>
        <a:solidFill>
          <a:srgbClr val="D47B22"/>
        </a:solidFill>
        <a:ln w="19050" cap="flat" cmpd="sng" algn="ctr">
          <a:solidFill>
            <a:srgbClr val="F2F2F2">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A79D47D-CEE6-40ED-BD6A-44FF56310EDF}">
      <dsp:nvSpPr>
        <dsp:cNvPr id="0" name=""/>
        <dsp:cNvSpPr/>
      </dsp:nvSpPr>
      <dsp:spPr>
        <a:xfrm>
          <a:off x="7582070" y="914578"/>
          <a:ext cx="2966896" cy="1883979"/>
        </a:xfrm>
        <a:prstGeom prst="roundRect">
          <a:avLst>
            <a:gd name="adj" fmla="val 10000"/>
          </a:avLst>
        </a:prstGeom>
        <a:solidFill>
          <a:srgbClr val="F2F2F2">
            <a:alpha val="90000"/>
            <a:hueOff val="0"/>
            <a:satOff val="0"/>
            <a:lumOff val="0"/>
            <a:alphaOff val="0"/>
          </a:srgbClr>
        </a:solidFill>
        <a:ln w="12700" cap="flat" cmpd="sng" algn="ctr">
          <a:solidFill>
            <a:srgbClr val="0083A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solidFill>
                <a:sysClr val="windowText" lastClr="000000">
                  <a:hueOff val="0"/>
                  <a:satOff val="0"/>
                  <a:lumOff val="0"/>
                  <a:alphaOff val="0"/>
                </a:sysClr>
              </a:solidFill>
              <a:latin typeface="Tenorite"/>
              <a:ea typeface="+mn-ea"/>
              <a:cs typeface="+mn-cs"/>
            </a:rPr>
            <a:t>Once discussion is concluded, the GO Team will vote.</a:t>
          </a:r>
        </a:p>
      </dsp:txBody>
      <dsp:txXfrm>
        <a:off x="7637250" y="969758"/>
        <a:ext cx="2856536" cy="177361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3/12/25</a:t>
            </a:fld>
            <a:endParaRPr lang="en-US"/>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3/12/25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221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990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2503D-B921-6D84-4FC8-0FE1F4DD1F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AAFA40-A42F-53E0-E72A-69338124FB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85E3DE-2949-8FD6-675C-AACF823E5C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5A855A-08A0-EE2F-98E7-178CDFF3B6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469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09303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763548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3768">
          <p15:clr>
            <a:srgbClr val="FBAE40"/>
          </p15:clr>
        </p15:guide>
        <p15:guide id="9" orient="horz" pos="552">
          <p15:clr>
            <a:srgbClr val="FBAE40"/>
          </p15:clr>
        </p15:guide>
        <p15:guide id="10" orient="horz" pos="1512">
          <p15:clr>
            <a:srgbClr val="FBAE40"/>
          </p15:clr>
        </p15:guide>
        <p15:guide id="11" orient="horz" pos="28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5400000" flipH="1" flipV="1">
            <a:off x="9232774" y="3898774"/>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3132390" y="2258255"/>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3132390" y="2790600"/>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416546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65799485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p15:clr>
            <a:srgbClr val="FBAE40"/>
          </p15:clr>
        </p15:guide>
        <p15:guide id="4" pos="5160">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p15:clr>
            <a:srgbClr val="FBAE40"/>
          </p15:clr>
        </p15:guide>
        <p15:guide id="11" pos="2880">
          <p15:clr>
            <a:srgbClr val="FBAE40"/>
          </p15:clr>
        </p15:guide>
        <p15:guide id="12" orient="horz" pos="17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8234736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792505781"/>
      </p:ext>
    </p:extLst>
  </p:cSld>
  <p:clrMapOvr>
    <a:masterClrMapping/>
  </p:clrMapOvr>
  <p:extLst>
    <p:ext uri="{DCECCB84-F9BA-43D5-87BE-67443E8EF086}">
      <p15:sldGuideLst xmlns:p15="http://schemas.microsoft.com/office/powerpoint/2012/main">
        <p15:guide id="1" pos="6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FF424-F111-43CB-9C75-D52325012943}" type="datetime1">
              <a:rPr lang="en-US" smtClean="0">
                <a:solidFill>
                  <a:prstClr val="black">
                    <a:tint val="75000"/>
                  </a:prstClr>
                </a:solidFill>
              </a:rPr>
              <a:pPr/>
              <a:t>3/12/25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950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485397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2690597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81587610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31267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470695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354567847"/>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5173435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82409801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366412574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314910075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61399931"/>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87304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803478808"/>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3063576676"/>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08714431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798767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350857465"/>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906184"/>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0015981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681132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52494977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5547082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15948903"/>
      </p:ext>
    </p:extLst>
  </p:cSld>
  <p:clrMapOvr>
    <a:masterClrMapping/>
  </p:clrMapOvr>
  <p:transition spd="slow">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749986981"/>
      </p:ext>
    </p:extLst>
  </p:cSld>
  <p:clrMapOvr>
    <a:masterClrMapping/>
  </p:clrMapOvr>
  <p:extLst>
    <p:ext uri="{DCECCB84-F9BA-43D5-87BE-67443E8EF086}">
      <p15:sldGuideLst xmlns:p15="http://schemas.microsoft.com/office/powerpoint/2012/main">
        <p15:guide id="1" pos="600">
          <p15:clr>
            <a:srgbClr val="FBAE40"/>
          </p15:clr>
        </p15:guide>
        <p15:guide id="6" pos="3480">
          <p15:clr>
            <a:srgbClr val="FBAE40"/>
          </p15:clr>
        </p15:guide>
        <p15:guide id="7" orient="horz" pos="1440">
          <p15:clr>
            <a:srgbClr val="FBAE40"/>
          </p15:clr>
        </p15:guide>
        <p15:guide id="9" orient="horz" pos="1224">
          <p15:clr>
            <a:srgbClr val="FBAE40"/>
          </p15:clr>
        </p15:guide>
        <p15:guide id="10"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3279983643"/>
      </p:ext>
    </p:extLst>
  </p:cSld>
  <p:clrMapOvr>
    <a:masterClrMapping/>
  </p:clrMapOvr>
  <p:extLst>
    <p:ext uri="{DCECCB84-F9BA-43D5-87BE-67443E8EF086}">
      <p15:sldGuideLst xmlns:p15="http://schemas.microsoft.com/office/powerpoint/2012/main">
        <p15:guide id="2" pos="7104">
          <p15:clr>
            <a:srgbClr val="FBAE40"/>
          </p15:clr>
        </p15:guide>
        <p15:guide id="3" pos="4344">
          <p15:clr>
            <a:srgbClr val="FBAE40"/>
          </p15:clr>
        </p15:guide>
        <p15:guide id="4" pos="4560">
          <p15:clr>
            <a:srgbClr val="FBAE40"/>
          </p15:clr>
        </p15:guide>
        <p15:guide id="8" orient="horz" pos="18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972899682"/>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endParaRPr lang="en-US" dirty="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545663076"/>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829050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560">
          <p15:clr>
            <a:srgbClr val="FBAE40"/>
          </p15:clr>
        </p15:guide>
        <p15:guide id="8" orient="horz" pos="1752">
          <p15:clr>
            <a:srgbClr val="FBAE40"/>
          </p15:clr>
        </p15:guide>
        <p15:guide id="9" orient="horz" pos="124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4195387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73160083"/>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402636457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form.jotform.com/electionbuddy/2025-spring-go-team-declarations" TargetMode="External"/><Relationship Id="rId2" Type="http://schemas.openxmlformats.org/officeDocument/2006/relationships/image" Target="../media/image24.png"/><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png"/><Relationship Id="rId7" Type="http://schemas.openxmlformats.org/officeDocument/2006/relationships/diagramColors" Target="../diagrams/colors2.xml"/><Relationship Id="rId2" Type="http://schemas.openxmlformats.org/officeDocument/2006/relationships/image" Target="../media/image18.png"/><Relationship Id="rId1" Type="http://schemas.openxmlformats.org/officeDocument/2006/relationships/slideLayout" Target="../slideLayouts/slideLayout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367054" y="951722"/>
            <a:ext cx="5491571" cy="2678479"/>
          </a:xfrm>
        </p:spPr>
        <p:txBody>
          <a:bodyPr/>
          <a:lstStyle/>
          <a:p>
            <a:r>
              <a:rPr lang="en-US" dirty="0"/>
              <a:t>FY26 Budget Finalization Meeting</a:t>
            </a:r>
          </a:p>
        </p:txBody>
      </p:sp>
      <p:pic>
        <p:nvPicPr>
          <p:cNvPr id="7" name="Picture 6" descr="Logo, company name&#10;&#10;Description automatically generated">
            <a:extLst>
              <a:ext uri="{FF2B5EF4-FFF2-40B4-BE49-F238E27FC236}">
                <a16:creationId xmlns:a16="http://schemas.microsoft.com/office/drawing/2014/main" id="{0D519ED8-8D42-61A4-59B0-74E735F5F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875" y="150161"/>
            <a:ext cx="3366392" cy="1669556"/>
          </a:xfrm>
          <a:prstGeom prst="rect">
            <a:avLst/>
          </a:prstGeom>
        </p:spPr>
      </p:pic>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Close-up of stacked books">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flipH="1">
            <a:off x="0" y="0"/>
            <a:ext cx="12192000" cy="6858000"/>
          </a:xfrm>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5398443" y="631488"/>
            <a:ext cx="5726074" cy="3372389"/>
          </a:xfrm>
        </p:spPr>
        <p:txBody>
          <a:bodyPr>
            <a:noAutofit/>
          </a:bodyPr>
          <a:lstStyle/>
          <a:p>
            <a:pPr algn="ctr"/>
            <a:br>
              <a:rPr lang="en-US" sz="8000" dirty="0">
                <a:ln>
                  <a:solidFill>
                    <a:schemeClr val="bg2"/>
                  </a:solidFill>
                </a:ln>
              </a:rPr>
            </a:br>
            <a:r>
              <a:rPr lang="en-US" sz="8000" dirty="0">
                <a:ln>
                  <a:solidFill>
                    <a:schemeClr val="bg2"/>
                  </a:solidFill>
                </a:ln>
              </a:rPr>
              <a:t>Discussion &amp;</a:t>
            </a:r>
            <a:br>
              <a:rPr lang="en-US" sz="8000" dirty="0">
                <a:ln>
                  <a:solidFill>
                    <a:schemeClr val="bg2"/>
                  </a:solidFill>
                </a:ln>
              </a:rPr>
            </a:br>
            <a:r>
              <a:rPr lang="en-US" sz="8000" dirty="0">
                <a:ln>
                  <a:solidFill>
                    <a:schemeClr val="bg2"/>
                  </a:solidFill>
                </a:ln>
              </a:rPr>
              <a:t>Questions</a:t>
            </a:r>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2294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9DC43D-3811-E057-0400-2F6E66BE51C0}"/>
              </a:ext>
            </a:extLst>
          </p:cNvPr>
          <p:cNvSpPr>
            <a:spLocks noGrp="1"/>
          </p:cNvSpPr>
          <p:nvPr>
            <p:ph type="title"/>
          </p:nvPr>
        </p:nvSpPr>
        <p:spPr>
          <a:xfrm>
            <a:off x="790129" y="428555"/>
            <a:ext cx="6528158" cy="732842"/>
          </a:xfrm>
        </p:spPr>
        <p:txBody>
          <a:bodyPr>
            <a:normAutofit/>
          </a:bodyPr>
          <a:lstStyle/>
          <a:p>
            <a:r>
              <a:rPr lang="en-US" dirty="0"/>
              <a:t>Action on the Budget</a:t>
            </a:r>
          </a:p>
        </p:txBody>
      </p:sp>
      <p:graphicFrame>
        <p:nvGraphicFramePr>
          <p:cNvPr id="31" name="Content Placeholder 2">
            <a:extLst>
              <a:ext uri="{FF2B5EF4-FFF2-40B4-BE49-F238E27FC236}">
                <a16:creationId xmlns:a16="http://schemas.microsoft.com/office/drawing/2014/main" id="{B1F78851-0640-02F0-F079-21F57C28A08D}"/>
              </a:ext>
            </a:extLst>
          </p:cNvPr>
          <p:cNvGraphicFramePr/>
          <p:nvPr/>
        </p:nvGraphicFramePr>
        <p:xfrm>
          <a:off x="1058907" y="1540561"/>
          <a:ext cx="10548967" cy="3399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7273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679F0-BACB-1897-7EBD-81D249BE17C4}"/>
              </a:ext>
            </a:extLst>
          </p:cNvPr>
          <p:cNvSpPr>
            <a:spLocks noGrp="1"/>
          </p:cNvSpPr>
          <p:nvPr>
            <p:ph type="title"/>
          </p:nvPr>
        </p:nvSpPr>
        <p:spPr>
          <a:xfrm>
            <a:off x="142929" y="413695"/>
            <a:ext cx="6304524" cy="610863"/>
          </a:xfrm>
        </p:spPr>
        <p:txBody>
          <a:bodyPr>
            <a:normAutofit/>
          </a:bodyPr>
          <a:lstStyle/>
          <a:p>
            <a:r>
              <a:rPr lang="en-US" dirty="0">
                <a:solidFill>
                  <a:schemeClr val="tx2"/>
                </a:solidFill>
              </a:rPr>
              <a:t>Additional Agenda Items</a:t>
            </a:r>
          </a:p>
        </p:txBody>
      </p:sp>
      <p:sp>
        <p:nvSpPr>
          <p:cNvPr id="3" name="Slide Number Placeholder 2">
            <a:extLst>
              <a:ext uri="{FF2B5EF4-FFF2-40B4-BE49-F238E27FC236}">
                <a16:creationId xmlns:a16="http://schemas.microsoft.com/office/drawing/2014/main" id="{54AD68FA-A565-C831-704A-AC93C059A217}"/>
              </a:ext>
            </a:extLst>
          </p:cNvPr>
          <p:cNvSpPr>
            <a:spLocks noGrp="1"/>
          </p:cNvSpPr>
          <p:nvPr>
            <p:ph type="sldNum" sz="quarter"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4" name="TextBox 3">
            <a:extLst>
              <a:ext uri="{FF2B5EF4-FFF2-40B4-BE49-F238E27FC236}">
                <a16:creationId xmlns:a16="http://schemas.microsoft.com/office/drawing/2014/main" id="{4568A5FD-D981-6ADC-D782-B63334D76AA4}"/>
              </a:ext>
            </a:extLst>
          </p:cNvPr>
          <p:cNvSpPr txBox="1"/>
          <p:nvPr/>
        </p:nvSpPr>
        <p:spPr>
          <a:xfrm>
            <a:off x="319132" y="1720072"/>
            <a:ext cx="7798500" cy="4047262"/>
          </a:xfrm>
          <a:prstGeom prst="rect">
            <a:avLst/>
          </a:prstGeom>
          <a:noFill/>
        </p:spPr>
        <p:txBody>
          <a:bodyPr wrap="square" lIns="91440" tIns="45720" rIns="91440" bIns="45720" rtlCol="0" anchor="t">
            <a:spAutoFit/>
          </a:bodyPr>
          <a:lstStyle/>
          <a:p>
            <a:pPr marL="457200" marR="0" lvl="0" indent="-45720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en-US" sz="3600" b="1" i="0" u="none" strike="noStrike" kern="1200" cap="none" spc="0" normalizeH="0" baseline="0" noProof="0" dirty="0">
                <a:solidFill>
                  <a:schemeClr val="bg2"/>
                </a:solidFill>
                <a:effectLst/>
                <a:uLnTx/>
                <a:uFillTx/>
                <a:latin typeface="Calibri" panose="020F0502020204030204" pitchFamily="34" charset="0"/>
                <a:ea typeface="Calibri" panose="020F0502020204030204" pitchFamily="34" charset="0"/>
                <a:cs typeface="Arial" panose="020B0604020202020204" pitchFamily="34" charset="0"/>
              </a:rPr>
              <a:t>Information Items </a:t>
            </a:r>
            <a:endParaRPr lang="en-US" sz="2400" i="1" dirty="0">
              <a:solidFill>
                <a:schemeClr val="accent3"/>
              </a:solidFill>
              <a:latin typeface="Calibri" panose="020F0502020204030204" pitchFamily="34" charset="0"/>
              <a:cs typeface="Arial" panose="020B0604020202020204" pitchFamily="34" charset="0"/>
            </a:endParaRPr>
          </a:p>
          <a:p>
            <a:pPr marL="914400" marR="0" lvl="1" indent="-45720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en-US" sz="3600" i="0" u="none" strike="noStrike" kern="1200" cap="none" spc="0" normalizeH="0" baseline="0" noProof="0" dirty="0">
                <a:solidFill>
                  <a:schemeClr val="bg2"/>
                </a:solidFill>
                <a:effectLst/>
                <a:uLnTx/>
                <a:uFillTx/>
                <a:latin typeface="Calibri" panose="020F0502020204030204" pitchFamily="34" charset="0"/>
                <a:ea typeface="Calibri" panose="020F0502020204030204" pitchFamily="34" charset="0"/>
                <a:cs typeface="Arial" panose="020B0604020202020204" pitchFamily="34" charset="0"/>
              </a:rPr>
              <a:t>Principal’s Report</a:t>
            </a:r>
          </a:p>
          <a:p>
            <a:pPr marL="914400" marR="0" lvl="1" indent="-45720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en-US" sz="3600" i="0" u="none" strike="noStrike" kern="1200" cap="none" spc="0" normalizeH="0" baseline="0" noProof="0" dirty="0">
                <a:solidFill>
                  <a:schemeClr val="bg2"/>
                </a:solidFill>
                <a:effectLst/>
                <a:uLnTx/>
                <a:uFillTx/>
                <a:latin typeface="Calibri" panose="020F0502020204030204" pitchFamily="34" charset="0"/>
                <a:ea typeface="Calibri" panose="020F0502020204030204" pitchFamily="34" charset="0"/>
                <a:cs typeface="Arial" panose="020B0604020202020204" pitchFamily="34" charset="0"/>
              </a:rPr>
              <a:t>CAT Report: February 24, 2025 Meeting</a:t>
            </a:r>
          </a:p>
          <a:p>
            <a:pPr marL="914400" marR="0" lvl="1" indent="-45720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en-US" sz="3600" i="0" u="none" strike="noStrike" kern="1200" cap="none" spc="0" normalizeH="0" baseline="0" noProof="0" dirty="0">
                <a:solidFill>
                  <a:schemeClr val="bg2"/>
                </a:solidFill>
                <a:effectLst/>
                <a:uLnTx/>
                <a:uFillTx/>
                <a:latin typeface="Calibri" panose="020F0502020204030204" pitchFamily="34" charset="0"/>
                <a:ea typeface="Calibri" panose="020F0502020204030204" pitchFamily="34" charset="0"/>
                <a:cs typeface="Arial" panose="020B0604020202020204" pitchFamily="34" charset="0"/>
              </a:rPr>
              <a:t>Committee Reports</a:t>
            </a:r>
            <a:r>
              <a:rPr kumimoji="0" lang="en-US" sz="3600" b="1" i="0" u="none" strike="noStrike" kern="1200" cap="none" spc="0" normalizeH="0" baseline="0" noProof="0" dirty="0">
                <a:solidFill>
                  <a:schemeClr val="bg2"/>
                </a:solidFill>
                <a:effectLst/>
                <a:uLnTx/>
                <a:uFillTx/>
                <a:latin typeface="Calibri" panose="020F0502020204030204" pitchFamily="34" charset="0"/>
                <a:ea typeface="Calibri" panose="020F0502020204030204" pitchFamily="34" charset="0"/>
                <a:cs typeface="Arial" panose="020B0604020202020204" pitchFamily="34" charset="0"/>
              </a:rPr>
              <a:t> </a:t>
            </a:r>
            <a:endParaRPr lang="en-US" sz="2400" i="1" dirty="0">
              <a:solidFill>
                <a:schemeClr val="accent3"/>
              </a:solidFill>
              <a:latin typeface="Calibri" panose="020F050202020403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600"/>
              </a:spcAft>
              <a:buClr>
                <a:schemeClr val="bg2"/>
              </a:buClr>
              <a:buSzTx/>
              <a:buFont typeface="Arial" panose="020B0604020202020204" pitchFamily="34" charset="0"/>
              <a:buChar char="•"/>
              <a:tabLst/>
              <a:defRPr/>
            </a:pPr>
            <a:r>
              <a:rPr kumimoji="0" lang="en-US" sz="3600" b="1" i="0" u="none" strike="noStrike" kern="1200" cap="none" spc="0" normalizeH="0" baseline="0" noProof="0" dirty="0">
                <a:solidFill>
                  <a:schemeClr val="bg2"/>
                </a:solidFill>
                <a:effectLst/>
                <a:uLnTx/>
                <a:uFillTx/>
                <a:latin typeface="Calibri" panose="020F0502020204030204" pitchFamily="34" charset="0"/>
                <a:ea typeface="Calibri" panose="020F0502020204030204" pitchFamily="34" charset="0"/>
                <a:cs typeface="Arial" panose="020B0604020202020204" pitchFamily="34" charset="0"/>
              </a:rPr>
              <a:t>Announcements</a:t>
            </a:r>
          </a:p>
          <a:p>
            <a:pPr marL="457200" marR="0" lvl="0" indent="-457200" algn="l" defTabSz="914400" rtl="0" eaLnBrk="1" fontAlgn="auto" latinLnBrk="0" hangingPunct="1">
              <a:lnSpc>
                <a:spcPct val="100000"/>
              </a:lnSpc>
              <a:spcBef>
                <a:spcPts val="0"/>
              </a:spcBef>
              <a:spcAft>
                <a:spcPts val="600"/>
              </a:spcAft>
              <a:buClr>
                <a:schemeClr val="bg2"/>
              </a:buClr>
              <a:buSzTx/>
              <a:buFont typeface="Arial" panose="020B0604020202020204" pitchFamily="34" charset="0"/>
              <a:buChar char="•"/>
              <a:tabLst/>
              <a:defRPr/>
            </a:pPr>
            <a:r>
              <a:rPr kumimoji="0" lang="en-US" sz="3600" b="1" i="0" u="none" strike="noStrike" kern="1200" cap="none" spc="0" normalizeH="0" baseline="0" noProof="0" dirty="0">
                <a:solidFill>
                  <a:schemeClr val="bg2"/>
                </a:solidFill>
                <a:effectLst/>
                <a:uLnTx/>
                <a:uFillTx/>
                <a:latin typeface="Calibri" panose="020F0502020204030204" pitchFamily="34" charset="0"/>
                <a:ea typeface="Calibri" panose="020F0502020204030204" pitchFamily="34" charset="0"/>
                <a:cs typeface="Arial" panose="020B0604020202020204" pitchFamily="34" charset="0"/>
              </a:rPr>
              <a:t>Public Comment</a:t>
            </a:r>
            <a:endParaRPr lang="en-US" sz="2400" i="1" dirty="0">
              <a:solidFill>
                <a:schemeClr val="accent3"/>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96984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FCE8016-D39C-6771-BCDF-A94D52A1290D}"/>
              </a:ext>
            </a:extLst>
          </p:cNvPr>
          <p:cNvSpPr>
            <a:spLocks noGrp="1"/>
          </p:cNvSpPr>
          <p:nvPr>
            <p:ph type="title"/>
          </p:nvPr>
        </p:nvSpPr>
        <p:spPr>
          <a:xfrm>
            <a:off x="353738" y="132225"/>
            <a:ext cx="11484524" cy="1187961"/>
          </a:xfrm>
          <a:solidFill>
            <a:schemeClr val="accent4">
              <a:lumMod val="20000"/>
              <a:lumOff val="80000"/>
            </a:schemeClr>
          </a:solidFill>
          <a:ln>
            <a:solidFill>
              <a:srgbClr val="FF0000"/>
            </a:solidFill>
          </a:ln>
        </p:spPr>
        <p:txBody>
          <a:bodyPr vert="horz" lIns="91440" tIns="45720" rIns="91440" bIns="45720" rtlCol="0" anchor="ctr">
            <a:normAutofit/>
          </a:bodyPr>
          <a:lstStyle/>
          <a:p>
            <a:pPr algn="ctr"/>
            <a:r>
              <a:rPr lang="en-US" sz="5400" b="1" dirty="0">
                <a:solidFill>
                  <a:srgbClr val="FF0000"/>
                </a:solidFill>
              </a:rPr>
              <a:t>EXTENDED - </a:t>
            </a:r>
            <a:r>
              <a:rPr lang="en-US" sz="5400" b="1" kern="1200" cap="all" spc="150" baseline="0" dirty="0">
                <a:solidFill>
                  <a:srgbClr val="FF0000"/>
                </a:solidFill>
                <a:latin typeface="+mj-lt"/>
                <a:ea typeface="+mj-ea"/>
                <a:cs typeface="+mj-cs"/>
              </a:rPr>
              <a:t>declare by </a:t>
            </a:r>
            <a:r>
              <a:rPr lang="en-US" sz="5400" b="1" dirty="0">
                <a:solidFill>
                  <a:srgbClr val="FF0000"/>
                </a:solidFill>
              </a:rPr>
              <a:t>March 7</a:t>
            </a:r>
            <a:r>
              <a:rPr lang="en-US" sz="5400" b="1" kern="1200" cap="all" spc="150" baseline="0" dirty="0">
                <a:solidFill>
                  <a:srgbClr val="FF0000"/>
                </a:solidFill>
                <a:latin typeface="+mj-lt"/>
                <a:ea typeface="+mj-ea"/>
                <a:cs typeface="+mj-cs"/>
              </a:rPr>
              <a:t>!</a:t>
            </a:r>
          </a:p>
        </p:txBody>
      </p:sp>
      <p:pic>
        <p:nvPicPr>
          <p:cNvPr id="7" name="Picture 6" descr="A black screen with a white circle with blue and orange text&#10;&#10;Description automatically generated">
            <a:extLst>
              <a:ext uri="{FF2B5EF4-FFF2-40B4-BE49-F238E27FC236}">
                <a16:creationId xmlns:a16="http://schemas.microsoft.com/office/drawing/2014/main" id="{C650FBFB-0268-4D42-3A80-62116EEC5FD9}"/>
              </a:ext>
            </a:extLst>
          </p:cNvPr>
          <p:cNvPicPr>
            <a:picLocks noChangeAspect="1"/>
          </p:cNvPicPr>
          <p:nvPr/>
        </p:nvPicPr>
        <p:blipFill>
          <a:blip r:embed="rId2"/>
          <a:srcRect l="3558" r="2778" b="-4"/>
          <a:stretch/>
        </p:blipFill>
        <p:spPr>
          <a:xfrm>
            <a:off x="8606450" y="2171403"/>
            <a:ext cx="2147978" cy="2293353"/>
          </a:xfrm>
          <a:prstGeom prst="rect">
            <a:avLst/>
          </a:prstGeom>
          <a:noFill/>
        </p:spPr>
      </p:pic>
      <p:sp>
        <p:nvSpPr>
          <p:cNvPr id="8" name="TextBox 7">
            <a:extLst>
              <a:ext uri="{FF2B5EF4-FFF2-40B4-BE49-F238E27FC236}">
                <a16:creationId xmlns:a16="http://schemas.microsoft.com/office/drawing/2014/main" id="{C51ECCCB-38DE-BD08-C1D0-42893BD278CB}"/>
              </a:ext>
            </a:extLst>
          </p:cNvPr>
          <p:cNvSpPr txBox="1"/>
          <p:nvPr/>
        </p:nvSpPr>
        <p:spPr>
          <a:xfrm>
            <a:off x="-817684" y="5537811"/>
            <a:ext cx="12192001" cy="595811"/>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3600" b="1" i="0" u="none" strike="noStrike" kern="1200" cap="none" spc="50" normalizeH="0" baseline="0" noProof="0" dirty="0">
                <a:ln>
                  <a:noFill/>
                </a:ln>
                <a:solidFill>
                  <a:srgbClr val="A91A92"/>
                </a:solidFill>
                <a:effectLst/>
                <a:uLnTx/>
                <a:uFillTx/>
                <a:latin typeface="Aptos" panose="020B0004020202020204" pitchFamily="34" charset="0"/>
                <a:ea typeface="+mn-ea"/>
                <a:cs typeface="+mn-cs"/>
                <a:hlinkClick r:id="rId3">
                  <a:extLst>
                    <a:ext uri="{A12FA001-AC4F-418D-AE19-62706E023703}">
                      <ahyp:hlinkClr xmlns:ahyp="http://schemas.microsoft.com/office/drawing/2018/hyperlinkcolor" val="tx"/>
                    </a:ext>
                  </a:extLst>
                </a:hlinkClick>
              </a:rPr>
              <a:t>tinyAPS.com/?2025GOTeamDeclaration</a:t>
            </a:r>
            <a:endParaRPr kumimoji="0" lang="en-US" sz="3600" b="1" i="0" u="none" strike="noStrike" kern="1200" cap="none" spc="50" normalizeH="0" baseline="0" noProof="0" dirty="0">
              <a:ln>
                <a:noFill/>
              </a:ln>
              <a:solidFill>
                <a:srgbClr val="A91A92"/>
              </a:solidFill>
              <a:effectLst/>
              <a:uLnTx/>
              <a:uFillTx/>
              <a:latin typeface="Aptos" panose="020B0004020202020204" pitchFamily="34" charset="0"/>
              <a:ea typeface="+mn-ea"/>
              <a:cs typeface="+mn-cs"/>
            </a:endParaRPr>
          </a:p>
        </p:txBody>
      </p:sp>
      <p:pic>
        <p:nvPicPr>
          <p:cNvPr id="9" name="Content Placeholder 6" descr="A group of children smiling&#10;&#10;Description automatically generated">
            <a:extLst>
              <a:ext uri="{FF2B5EF4-FFF2-40B4-BE49-F238E27FC236}">
                <a16:creationId xmlns:a16="http://schemas.microsoft.com/office/drawing/2014/main" id="{D29D7B93-CE6A-8E8E-E4E0-424284674FB3}"/>
              </a:ext>
            </a:extLst>
          </p:cNvPr>
          <p:cNvPicPr>
            <a:picLocks noChangeAspect="1"/>
          </p:cNvPicPr>
          <p:nvPr/>
        </p:nvPicPr>
        <p:blipFill>
          <a:blip r:embed="rId4"/>
          <a:srcRect r="1" b="2133"/>
          <a:stretch/>
        </p:blipFill>
        <p:spPr>
          <a:xfrm>
            <a:off x="911835" y="1503485"/>
            <a:ext cx="6592450" cy="3629191"/>
          </a:xfrm>
          <a:prstGeom prst="rect">
            <a:avLst/>
          </a:prstGeom>
          <a:noFill/>
        </p:spPr>
      </p:pic>
    </p:spTree>
    <p:extLst>
      <p:ext uri="{BB962C8B-B14F-4D97-AF65-F5344CB8AC3E}">
        <p14:creationId xmlns:p14="http://schemas.microsoft.com/office/powerpoint/2010/main" val="1035602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6881986" y="1700613"/>
            <a:ext cx="3390059" cy="1196411"/>
          </a:xfrm>
        </p:spPr>
        <p:txBody>
          <a:bodyPr>
            <a:normAutofit/>
          </a:bodyPr>
          <a:lstStyle/>
          <a:p>
            <a:r>
              <a:rPr lang="en-US" dirty="0"/>
              <a:t>Thank you!</a:t>
            </a:r>
          </a:p>
        </p:txBody>
      </p:sp>
      <p:pic>
        <p:nvPicPr>
          <p:cNvPr id="13" name="Picture Placeholder 12">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16667" r="16667"/>
          <a:stretch/>
        </p:blipFill>
        <p:spPr/>
      </p:pic>
    </p:spTree>
    <p:extLst>
      <p:ext uri="{BB962C8B-B14F-4D97-AF65-F5344CB8AC3E}">
        <p14:creationId xmlns:p14="http://schemas.microsoft.com/office/powerpoint/2010/main" val="1862847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33673-AA69-D2B1-73F8-3371D723B52B}"/>
            </a:ext>
          </a:extLst>
        </p:cNvPr>
        <p:cNvGrpSpPr/>
        <p:nvPr/>
      </p:nvGrpSpPr>
      <p:grpSpPr>
        <a:xfrm>
          <a:off x="0" y="0"/>
          <a:ext cx="0" cy="0"/>
          <a:chOff x="0" y="0"/>
          <a:chExt cx="0" cy="0"/>
        </a:xfrm>
      </p:grpSpPr>
      <p:pic>
        <p:nvPicPr>
          <p:cNvPr id="20" name="Picture Placeholder 19" descr="Close-up of stacked books">
            <a:extLst>
              <a:ext uri="{FF2B5EF4-FFF2-40B4-BE49-F238E27FC236}">
                <a16:creationId xmlns:a16="http://schemas.microsoft.com/office/drawing/2014/main" id="{52D98015-02FC-1C10-2042-32741107FCA8}"/>
              </a:ext>
            </a:extLst>
          </p:cNvPr>
          <p:cNvPicPr>
            <a:picLocks noGrp="1" noChangeAspect="1"/>
          </p:cNvPicPr>
          <p:nvPr>
            <p:ph type="pic" sz="quarter" idx="13"/>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flipH="1">
            <a:off x="0" y="0"/>
            <a:ext cx="12192000" cy="6858000"/>
          </a:xfrm>
        </p:spPr>
      </p:pic>
      <p:sp>
        <p:nvSpPr>
          <p:cNvPr id="2" name="Title 1">
            <a:extLst>
              <a:ext uri="{FF2B5EF4-FFF2-40B4-BE49-F238E27FC236}">
                <a16:creationId xmlns:a16="http://schemas.microsoft.com/office/drawing/2014/main" id="{35FFCBC6-EA3C-E27E-B4B1-AB42085A17BB}"/>
              </a:ext>
            </a:extLst>
          </p:cNvPr>
          <p:cNvSpPr>
            <a:spLocks noGrp="1"/>
          </p:cNvSpPr>
          <p:nvPr>
            <p:ph type="title"/>
          </p:nvPr>
        </p:nvSpPr>
        <p:spPr>
          <a:xfrm>
            <a:off x="5398443" y="1383067"/>
            <a:ext cx="5726074" cy="1149754"/>
          </a:xfrm>
        </p:spPr>
        <p:txBody>
          <a:bodyPr>
            <a:noAutofit/>
          </a:bodyPr>
          <a:lstStyle/>
          <a:p>
            <a:pPr algn="ctr"/>
            <a:r>
              <a:rPr lang="en-US" sz="8000" dirty="0">
                <a:ln w="6350">
                  <a:solidFill>
                    <a:schemeClr val="accent4">
                      <a:lumMod val="20000"/>
                      <a:lumOff val="80000"/>
                    </a:schemeClr>
                  </a:solidFill>
                </a:ln>
                <a:solidFill>
                  <a:schemeClr val="tx2"/>
                </a:solidFill>
              </a:rPr>
              <a:t>Appendix</a:t>
            </a:r>
          </a:p>
        </p:txBody>
      </p:sp>
      <p:cxnSp>
        <p:nvCxnSpPr>
          <p:cNvPr id="6" name="Straight Connector 5">
            <a:extLst>
              <a:ext uri="{FF2B5EF4-FFF2-40B4-BE49-F238E27FC236}">
                <a16:creationId xmlns:a16="http://schemas.microsoft.com/office/drawing/2014/main" id="{4C29CB55-F796-EA21-483C-06469718CB8B}"/>
              </a:ext>
              <a:ext uri="{C183D7F6-B498-43B3-948B-1728B52AA6E4}">
                <adec:decorative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itle 1">
            <a:extLst>
              <a:ext uri="{FF2B5EF4-FFF2-40B4-BE49-F238E27FC236}">
                <a16:creationId xmlns:a16="http://schemas.microsoft.com/office/drawing/2014/main" id="{B2C45249-4135-32B0-1649-BFF95F9A694F}"/>
              </a:ext>
            </a:extLst>
          </p:cNvPr>
          <p:cNvSpPr txBox="1">
            <a:spLocks/>
          </p:cNvSpPr>
          <p:nvPr/>
        </p:nvSpPr>
        <p:spPr>
          <a:xfrm>
            <a:off x="5398443" y="2693472"/>
            <a:ext cx="5726074" cy="1149754"/>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100" b="1" i="0" kern="1200" spc="1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a:ln>
                  <a:solidFill>
                    <a:schemeClr val="bg2"/>
                  </a:solidFill>
                </a:ln>
              </a:rPr>
              <a:t>FY26 Feedback Presentation</a:t>
            </a:r>
          </a:p>
        </p:txBody>
      </p:sp>
    </p:spTree>
    <p:extLst>
      <p:ext uri="{BB962C8B-B14F-4D97-AF65-F5344CB8AC3E}">
        <p14:creationId xmlns:p14="http://schemas.microsoft.com/office/powerpoint/2010/main" val="2948078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95A320-1337-B4B6-44F0-E7C89908500A}"/>
              </a:ext>
            </a:extLst>
          </p:cNvPr>
          <p:cNvSpPr txBox="1"/>
          <p:nvPr/>
        </p:nvSpPr>
        <p:spPr>
          <a:xfrm>
            <a:off x="231710" y="152754"/>
            <a:ext cx="11728580" cy="1200329"/>
          </a:xfrm>
          <a:prstGeom prst="rect">
            <a:avLst/>
          </a:prstGeom>
          <a:solidFill>
            <a:schemeClr val="accent4">
              <a:lumMod val="40000"/>
              <a:lumOff val="60000"/>
            </a:schemeClr>
          </a:solidFill>
          <a:ln w="57150">
            <a:solidFill>
              <a:schemeClr val="accent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chemeClr val="accent1"/>
                </a:solidFill>
                <a:effectLst/>
                <a:uLnTx/>
                <a:uFillTx/>
                <a:latin typeface="Franklin Gothic Book"/>
                <a:ea typeface="+mn-ea"/>
                <a:cs typeface="+mn-cs"/>
              </a:rPr>
              <a:t>Principals</a:t>
            </a:r>
            <a:r>
              <a:rPr kumimoji="0" lang="en-US" sz="2400" b="0" i="1" u="none" strike="noStrike" kern="1200" cap="none" spc="0" normalizeH="0" baseline="0" noProof="0" dirty="0">
                <a:ln>
                  <a:noFill/>
                </a:ln>
                <a:solidFill>
                  <a:schemeClr val="accent1"/>
                </a:solidFill>
                <a:effectLst/>
                <a:uLnTx/>
                <a:uFillTx/>
                <a:latin typeface="Franklin Gothic Book"/>
                <a:ea typeface="+mn-ea"/>
                <a:cs typeface="+mn-cs"/>
              </a:rPr>
              <a:t> </a:t>
            </a:r>
          </a:p>
          <a:p>
            <a:pPr>
              <a:defRPr/>
            </a:pPr>
            <a:r>
              <a:rPr lang="en-US" dirty="0">
                <a:solidFill>
                  <a:srgbClr val="000000"/>
                </a:solidFill>
              </a:rPr>
              <a:t>To ensure </a:t>
            </a:r>
            <a:r>
              <a:rPr lang="en-US" b="1" dirty="0">
                <a:solidFill>
                  <a:srgbClr val="000000"/>
                </a:solidFill>
              </a:rPr>
              <a:t>transparency, consistency, and clarity</a:t>
            </a:r>
            <a:r>
              <a:rPr lang="en-US" dirty="0">
                <a:solidFill>
                  <a:srgbClr val="000000"/>
                </a:solidFill>
              </a:rPr>
              <a:t> for stakeholders, please </a:t>
            </a:r>
            <a:r>
              <a:rPr lang="en-US" b="1" dirty="0">
                <a:solidFill>
                  <a:srgbClr val="000000"/>
                </a:solidFill>
              </a:rPr>
              <a:t>COPY</a:t>
            </a:r>
            <a:r>
              <a:rPr lang="en-US" dirty="0">
                <a:solidFill>
                  <a:srgbClr val="000000"/>
                </a:solidFill>
              </a:rPr>
              <a:t> your </a:t>
            </a:r>
            <a:r>
              <a:rPr lang="en-US" b="1" dirty="0">
                <a:solidFill>
                  <a:srgbClr val="FF0000"/>
                </a:solidFill>
              </a:rPr>
              <a:t>Budget Feedback Presentation</a:t>
            </a:r>
            <a:r>
              <a:rPr lang="en-US" dirty="0">
                <a:solidFill>
                  <a:srgbClr val="000000"/>
                </a:solidFill>
              </a:rPr>
              <a:t> into this appendix using one of the following methods:</a:t>
            </a:r>
            <a:endParaRPr kumimoji="0" lang="en-US" sz="1800" b="0" i="1"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6" name="TextBox 5">
            <a:extLst>
              <a:ext uri="{FF2B5EF4-FFF2-40B4-BE49-F238E27FC236}">
                <a16:creationId xmlns:a16="http://schemas.microsoft.com/office/drawing/2014/main" id="{EA3E71C6-C156-0BAA-04B0-763749E1643D}"/>
              </a:ext>
            </a:extLst>
          </p:cNvPr>
          <p:cNvSpPr txBox="1"/>
          <p:nvPr/>
        </p:nvSpPr>
        <p:spPr>
          <a:xfrm>
            <a:off x="382554" y="1661336"/>
            <a:ext cx="4814596" cy="4616648"/>
          </a:xfrm>
          <a:prstGeom prst="rect">
            <a:avLst/>
          </a:prstGeom>
          <a:noFill/>
          <a:ln>
            <a:solidFill>
              <a:srgbClr val="000000"/>
            </a:solidFill>
          </a:ln>
        </p:spPr>
        <p:txBody>
          <a:bodyPr wrap="square" rtlCol="0">
            <a:spAutoFit/>
          </a:bodyPr>
          <a:lstStyle/>
          <a:p>
            <a:r>
              <a:rPr lang="en-US" sz="2400" b="1" u="sng" dirty="0">
                <a:solidFill>
                  <a:srgbClr val="FF0000"/>
                </a:solidFill>
              </a:rPr>
              <a:t>Option 1</a:t>
            </a:r>
            <a:endParaRPr lang="en-US" sz="2400" b="1" u="sng" dirty="0">
              <a:solidFill>
                <a:schemeClr val="tx2">
                  <a:lumMod val="75000"/>
                </a:schemeClr>
              </a:solidFill>
            </a:endParaRPr>
          </a:p>
          <a:p>
            <a:r>
              <a:rPr lang="en-US" sz="2400" b="1" dirty="0">
                <a:solidFill>
                  <a:schemeClr val="tx2">
                    <a:lumMod val="75000"/>
                  </a:schemeClr>
                </a:solidFill>
              </a:rPr>
              <a:t>Copy Your Budget Feedback Presentation into This Template</a:t>
            </a:r>
          </a:p>
          <a:p>
            <a:endParaRPr lang="en-US" sz="2400" b="1" u="sng" dirty="0">
              <a:solidFill>
                <a:schemeClr val="tx2">
                  <a:lumMod val="75000"/>
                </a:schemeClr>
              </a:solidFill>
            </a:endParaRPr>
          </a:p>
          <a:p>
            <a:pPr marL="342900" indent="-342900">
              <a:buClr>
                <a:schemeClr val="tx2"/>
              </a:buClr>
              <a:buFont typeface="+mj-lt"/>
              <a:buAutoNum type="arabicPeriod"/>
            </a:pPr>
            <a:r>
              <a:rPr lang="en-US" b="1" dirty="0">
                <a:solidFill>
                  <a:srgbClr val="000000"/>
                </a:solidFill>
              </a:rPr>
              <a:t>Open</a:t>
            </a:r>
            <a:r>
              <a:rPr lang="en-US" dirty="0">
                <a:solidFill>
                  <a:srgbClr val="000000"/>
                </a:solidFill>
              </a:rPr>
              <a:t> your </a:t>
            </a:r>
            <a:r>
              <a:rPr lang="en-US" b="1" dirty="0">
                <a:solidFill>
                  <a:schemeClr val="accent3"/>
                </a:solidFill>
              </a:rPr>
              <a:t>Budget Feedback presentation</a:t>
            </a:r>
            <a:r>
              <a:rPr lang="en-US" dirty="0">
                <a:solidFill>
                  <a:srgbClr val="000000"/>
                </a:solidFill>
              </a:rPr>
              <a:t> in PowerPoint.</a:t>
            </a:r>
          </a:p>
          <a:p>
            <a:pPr marL="342900" indent="-342900">
              <a:buClr>
                <a:schemeClr val="tx2"/>
              </a:buClr>
              <a:buFont typeface="+mj-lt"/>
              <a:buAutoNum type="arabicPeriod"/>
            </a:pPr>
            <a:r>
              <a:rPr lang="en-US" b="1" dirty="0">
                <a:solidFill>
                  <a:schemeClr val="accent3"/>
                </a:solidFill>
              </a:rPr>
              <a:t>Click</a:t>
            </a:r>
            <a:r>
              <a:rPr lang="en-US" dirty="0">
                <a:solidFill>
                  <a:srgbClr val="000000"/>
                </a:solidFill>
              </a:rPr>
              <a:t> on the first slide in the left panel of the Feedback Presentation.</a:t>
            </a:r>
          </a:p>
          <a:p>
            <a:pPr marL="342900" indent="-342900">
              <a:buClr>
                <a:schemeClr val="tx2"/>
              </a:buClr>
              <a:buFont typeface="+mj-lt"/>
              <a:buAutoNum type="arabicPeriod"/>
            </a:pPr>
            <a:r>
              <a:rPr lang="en-US" b="1" dirty="0">
                <a:solidFill>
                  <a:schemeClr val="accent3"/>
                </a:solidFill>
              </a:rPr>
              <a:t>Select</a:t>
            </a:r>
            <a:r>
              <a:rPr lang="en-US" dirty="0">
                <a:solidFill>
                  <a:srgbClr val="000000"/>
                </a:solidFill>
              </a:rPr>
              <a:t> all the Feedback Presentation slides (</a:t>
            </a:r>
            <a:r>
              <a:rPr lang="en-US" dirty="0" err="1">
                <a:solidFill>
                  <a:srgbClr val="000000"/>
                </a:solidFill>
              </a:rPr>
              <a:t>Ctrl+A</a:t>
            </a:r>
            <a:r>
              <a:rPr lang="en-US" dirty="0">
                <a:solidFill>
                  <a:srgbClr val="000000"/>
                </a:solidFill>
              </a:rPr>
              <a:t>/</a:t>
            </a:r>
            <a:r>
              <a:rPr lang="en-US" dirty="0" err="1">
                <a:solidFill>
                  <a:srgbClr val="000000"/>
                </a:solidFill>
              </a:rPr>
              <a:t>Cmd+A</a:t>
            </a:r>
            <a:r>
              <a:rPr lang="en-US" dirty="0">
                <a:solidFill>
                  <a:srgbClr val="000000"/>
                </a:solidFill>
              </a:rPr>
              <a:t> to select all slides).</a:t>
            </a:r>
          </a:p>
          <a:p>
            <a:pPr marL="342900" indent="-342900">
              <a:buClr>
                <a:schemeClr val="tx2"/>
              </a:buClr>
              <a:buFont typeface="+mj-lt"/>
              <a:buAutoNum type="arabicPeriod"/>
            </a:pPr>
            <a:r>
              <a:rPr lang="en-US" b="1" dirty="0">
                <a:solidFill>
                  <a:schemeClr val="accent3"/>
                </a:solidFill>
              </a:rPr>
              <a:t>Right-click </a:t>
            </a:r>
            <a:r>
              <a:rPr lang="en-US" dirty="0">
                <a:solidFill>
                  <a:srgbClr val="000000"/>
                </a:solidFill>
              </a:rPr>
              <a:t>and choose </a:t>
            </a:r>
            <a:r>
              <a:rPr lang="en-US" b="1" dirty="0">
                <a:solidFill>
                  <a:schemeClr val="accent3"/>
                </a:solidFill>
              </a:rPr>
              <a:t>Copy</a:t>
            </a:r>
            <a:r>
              <a:rPr lang="en-US" dirty="0">
                <a:solidFill>
                  <a:srgbClr val="000000"/>
                </a:solidFill>
              </a:rPr>
              <a:t>.</a:t>
            </a:r>
          </a:p>
          <a:p>
            <a:pPr marL="342900" indent="-342900">
              <a:buClr>
                <a:schemeClr val="tx2"/>
              </a:buClr>
              <a:buFont typeface="+mj-lt"/>
              <a:buAutoNum type="arabicPeriod"/>
            </a:pPr>
            <a:r>
              <a:rPr lang="en-US" b="1" dirty="0">
                <a:solidFill>
                  <a:schemeClr val="accent3"/>
                </a:solidFill>
              </a:rPr>
              <a:t>Click</a:t>
            </a:r>
            <a:r>
              <a:rPr lang="en-US" dirty="0">
                <a:solidFill>
                  <a:srgbClr val="000000"/>
                </a:solidFill>
              </a:rPr>
              <a:t> after this slide (you’ll see a red bar in the left pane)</a:t>
            </a:r>
          </a:p>
          <a:p>
            <a:pPr marL="342900" indent="-342900">
              <a:buClr>
                <a:schemeClr val="tx2"/>
              </a:buClr>
              <a:buFont typeface="+mj-lt"/>
              <a:buAutoNum type="arabicPeriod"/>
            </a:pPr>
            <a:r>
              <a:rPr lang="en-US" b="1" dirty="0">
                <a:solidFill>
                  <a:schemeClr val="accent3"/>
                </a:solidFill>
              </a:rPr>
              <a:t>Right-click</a:t>
            </a:r>
            <a:r>
              <a:rPr lang="en-US" dirty="0">
                <a:solidFill>
                  <a:srgbClr val="000000"/>
                </a:solidFill>
              </a:rPr>
              <a:t> and select </a:t>
            </a:r>
            <a:r>
              <a:rPr lang="en-US" b="1" dirty="0">
                <a:solidFill>
                  <a:schemeClr val="accent3"/>
                </a:solidFill>
              </a:rPr>
              <a:t>Paste</a:t>
            </a:r>
            <a:r>
              <a:rPr lang="en-US" dirty="0">
                <a:solidFill>
                  <a:srgbClr val="000000"/>
                </a:solidFill>
              </a:rPr>
              <a:t>. Choose </a:t>
            </a:r>
            <a:r>
              <a:rPr lang="en-US" b="1" dirty="0">
                <a:solidFill>
                  <a:schemeClr val="accent3"/>
                </a:solidFill>
              </a:rPr>
              <a:t>Keep Source Formatting</a:t>
            </a:r>
            <a:r>
              <a:rPr lang="en-US" dirty="0">
                <a:solidFill>
                  <a:srgbClr val="000000"/>
                </a:solidFill>
              </a:rPr>
              <a:t> to maintain formatting.</a:t>
            </a:r>
          </a:p>
        </p:txBody>
      </p:sp>
      <p:sp>
        <p:nvSpPr>
          <p:cNvPr id="7" name="TextBox 6">
            <a:extLst>
              <a:ext uri="{FF2B5EF4-FFF2-40B4-BE49-F238E27FC236}">
                <a16:creationId xmlns:a16="http://schemas.microsoft.com/office/drawing/2014/main" id="{DA4CA7DC-7227-70C2-87AF-7DDCFF59056D}"/>
              </a:ext>
            </a:extLst>
          </p:cNvPr>
          <p:cNvSpPr txBox="1"/>
          <p:nvPr/>
        </p:nvSpPr>
        <p:spPr>
          <a:xfrm>
            <a:off x="5794311" y="1661336"/>
            <a:ext cx="6165980" cy="4616648"/>
          </a:xfrm>
          <a:prstGeom prst="rect">
            <a:avLst/>
          </a:prstGeom>
          <a:noFill/>
          <a:ln>
            <a:solidFill>
              <a:srgbClr val="000000"/>
            </a:solidFill>
          </a:ln>
        </p:spPr>
        <p:txBody>
          <a:bodyPr wrap="square" rtlCol="0">
            <a:spAutoFit/>
          </a:bodyPr>
          <a:lstStyle/>
          <a:p>
            <a:r>
              <a:rPr lang="en-US" sz="2400" b="1" u="sng" dirty="0">
                <a:solidFill>
                  <a:srgbClr val="FF0000"/>
                </a:solidFill>
              </a:rPr>
              <a:t>Option 2</a:t>
            </a:r>
            <a:endParaRPr lang="en-US" sz="2400" b="1" u="sng" dirty="0">
              <a:solidFill>
                <a:schemeClr val="tx2">
                  <a:lumMod val="75000"/>
                </a:schemeClr>
              </a:solidFill>
            </a:endParaRPr>
          </a:p>
          <a:p>
            <a:r>
              <a:rPr lang="en-US" sz="2400" b="1" dirty="0">
                <a:solidFill>
                  <a:schemeClr val="tx2">
                    <a:lumMod val="75000"/>
                  </a:schemeClr>
                </a:solidFill>
              </a:rPr>
              <a:t>Add These Slides to the Front of your Budget Feedback Presentation</a:t>
            </a:r>
          </a:p>
          <a:p>
            <a:endParaRPr lang="en-US" sz="2400" b="1" u="sng" dirty="0">
              <a:solidFill>
                <a:schemeClr val="tx2">
                  <a:lumMod val="75000"/>
                </a:schemeClr>
              </a:solidFill>
            </a:endParaRPr>
          </a:p>
          <a:p>
            <a:pPr marL="342900" indent="-342900">
              <a:buClr>
                <a:schemeClr val="tx2"/>
              </a:buClr>
              <a:buFont typeface="+mj-lt"/>
              <a:buAutoNum type="arabicPeriod"/>
            </a:pPr>
            <a:r>
              <a:rPr lang="en-US" b="1" dirty="0">
                <a:solidFill>
                  <a:srgbClr val="000000"/>
                </a:solidFill>
              </a:rPr>
              <a:t>Open</a:t>
            </a:r>
            <a:r>
              <a:rPr lang="en-US" dirty="0">
                <a:solidFill>
                  <a:srgbClr val="000000"/>
                </a:solidFill>
              </a:rPr>
              <a:t> your </a:t>
            </a:r>
            <a:r>
              <a:rPr lang="en-US" b="1" dirty="0">
                <a:solidFill>
                  <a:schemeClr val="accent3"/>
                </a:solidFill>
              </a:rPr>
              <a:t>Budget Feedback presentation</a:t>
            </a:r>
            <a:r>
              <a:rPr lang="en-US" dirty="0">
                <a:solidFill>
                  <a:srgbClr val="000000"/>
                </a:solidFill>
              </a:rPr>
              <a:t> in PowerPoint and </a:t>
            </a:r>
            <a:r>
              <a:rPr lang="en-US" b="1" dirty="0">
                <a:solidFill>
                  <a:schemeClr val="accent3"/>
                </a:solidFill>
              </a:rPr>
              <a:t>Save a Copy </a:t>
            </a:r>
            <a:r>
              <a:rPr lang="en-US" dirty="0">
                <a:solidFill>
                  <a:srgbClr val="000000"/>
                </a:solidFill>
              </a:rPr>
              <a:t>(File/Save a Copy). This will become your Finalization Presentation. </a:t>
            </a:r>
          </a:p>
          <a:p>
            <a:pPr marL="342900" indent="-342900">
              <a:buClr>
                <a:schemeClr val="tx2"/>
              </a:buClr>
              <a:buFont typeface="+mj-lt"/>
              <a:buAutoNum type="arabicPeriod"/>
            </a:pPr>
            <a:r>
              <a:rPr lang="en-US" b="1" dirty="0">
                <a:solidFill>
                  <a:schemeClr val="accent3"/>
                </a:solidFill>
              </a:rPr>
              <a:t>Click</a:t>
            </a:r>
            <a:r>
              <a:rPr lang="en-US" dirty="0">
                <a:solidFill>
                  <a:srgbClr val="000000"/>
                </a:solidFill>
              </a:rPr>
              <a:t> on the first slide in the left panel of this presentation.</a:t>
            </a:r>
          </a:p>
          <a:p>
            <a:pPr marL="342900" indent="-342900">
              <a:buClr>
                <a:schemeClr val="tx2"/>
              </a:buClr>
              <a:buFont typeface="+mj-lt"/>
              <a:buAutoNum type="arabicPeriod"/>
            </a:pPr>
            <a:r>
              <a:rPr lang="en-US" b="1" dirty="0">
                <a:solidFill>
                  <a:schemeClr val="accent3"/>
                </a:solidFill>
              </a:rPr>
              <a:t>Select</a:t>
            </a:r>
            <a:r>
              <a:rPr lang="en-US" dirty="0">
                <a:solidFill>
                  <a:srgbClr val="000000"/>
                </a:solidFill>
              </a:rPr>
              <a:t> all the Finalization Presentation slides (</a:t>
            </a:r>
            <a:r>
              <a:rPr lang="en-US" dirty="0" err="1">
                <a:solidFill>
                  <a:srgbClr val="000000"/>
                </a:solidFill>
              </a:rPr>
              <a:t>Ctrl+A</a:t>
            </a:r>
            <a:r>
              <a:rPr lang="en-US" dirty="0">
                <a:solidFill>
                  <a:srgbClr val="000000"/>
                </a:solidFill>
              </a:rPr>
              <a:t>/</a:t>
            </a:r>
            <a:r>
              <a:rPr lang="en-US" dirty="0" err="1">
                <a:solidFill>
                  <a:srgbClr val="000000"/>
                </a:solidFill>
              </a:rPr>
              <a:t>Cmd+A</a:t>
            </a:r>
            <a:r>
              <a:rPr lang="en-US" dirty="0">
                <a:solidFill>
                  <a:srgbClr val="000000"/>
                </a:solidFill>
              </a:rPr>
              <a:t> to select all slides).</a:t>
            </a:r>
          </a:p>
          <a:p>
            <a:pPr marL="342900" indent="-342900">
              <a:buClr>
                <a:schemeClr val="tx2"/>
              </a:buClr>
              <a:buFont typeface="+mj-lt"/>
              <a:buAutoNum type="arabicPeriod"/>
            </a:pPr>
            <a:r>
              <a:rPr lang="en-US" b="1" dirty="0">
                <a:solidFill>
                  <a:schemeClr val="accent3"/>
                </a:solidFill>
              </a:rPr>
              <a:t>Right-click </a:t>
            </a:r>
            <a:r>
              <a:rPr lang="en-US" dirty="0">
                <a:solidFill>
                  <a:srgbClr val="000000"/>
                </a:solidFill>
              </a:rPr>
              <a:t>and choose </a:t>
            </a:r>
            <a:r>
              <a:rPr lang="en-US" b="1" dirty="0">
                <a:solidFill>
                  <a:schemeClr val="accent3"/>
                </a:solidFill>
              </a:rPr>
              <a:t>Copy</a:t>
            </a:r>
            <a:r>
              <a:rPr lang="en-US" dirty="0">
                <a:solidFill>
                  <a:srgbClr val="000000"/>
                </a:solidFill>
              </a:rPr>
              <a:t>.</a:t>
            </a:r>
          </a:p>
          <a:p>
            <a:pPr marL="342900" indent="-342900">
              <a:buClr>
                <a:schemeClr val="tx2"/>
              </a:buClr>
              <a:buFont typeface="+mj-lt"/>
              <a:buAutoNum type="arabicPeriod"/>
            </a:pPr>
            <a:r>
              <a:rPr lang="en-US" b="1" dirty="0">
                <a:solidFill>
                  <a:schemeClr val="accent3"/>
                </a:solidFill>
              </a:rPr>
              <a:t>Open</a:t>
            </a:r>
            <a:r>
              <a:rPr lang="en-US" dirty="0">
                <a:solidFill>
                  <a:srgbClr val="000000"/>
                </a:solidFill>
              </a:rPr>
              <a:t> the </a:t>
            </a:r>
            <a:r>
              <a:rPr lang="en-US" b="1" dirty="0">
                <a:solidFill>
                  <a:srgbClr val="000000"/>
                </a:solidFill>
              </a:rPr>
              <a:t>Copy</a:t>
            </a:r>
            <a:r>
              <a:rPr lang="en-US" dirty="0">
                <a:solidFill>
                  <a:srgbClr val="000000"/>
                </a:solidFill>
              </a:rPr>
              <a:t> of your Feedback Presentation and </a:t>
            </a:r>
            <a:r>
              <a:rPr lang="en-US" b="1" dirty="0">
                <a:solidFill>
                  <a:schemeClr val="accent3"/>
                </a:solidFill>
              </a:rPr>
              <a:t>Click</a:t>
            </a:r>
            <a:r>
              <a:rPr lang="en-US" dirty="0">
                <a:solidFill>
                  <a:srgbClr val="000000"/>
                </a:solidFill>
              </a:rPr>
              <a:t> before the first slide (you’ll see a red bar in the left pane)</a:t>
            </a:r>
          </a:p>
          <a:p>
            <a:pPr marL="342900" indent="-342900">
              <a:buClr>
                <a:schemeClr val="tx2"/>
              </a:buClr>
              <a:buFont typeface="+mj-lt"/>
              <a:buAutoNum type="arabicPeriod"/>
            </a:pPr>
            <a:r>
              <a:rPr lang="en-US" b="1" dirty="0">
                <a:solidFill>
                  <a:schemeClr val="accent3"/>
                </a:solidFill>
              </a:rPr>
              <a:t>Right-click</a:t>
            </a:r>
            <a:r>
              <a:rPr lang="en-US" dirty="0">
                <a:solidFill>
                  <a:srgbClr val="000000"/>
                </a:solidFill>
              </a:rPr>
              <a:t> and select </a:t>
            </a:r>
            <a:r>
              <a:rPr lang="en-US" b="1" dirty="0">
                <a:solidFill>
                  <a:schemeClr val="accent3"/>
                </a:solidFill>
              </a:rPr>
              <a:t>Paste</a:t>
            </a:r>
            <a:r>
              <a:rPr lang="en-US" dirty="0">
                <a:solidFill>
                  <a:srgbClr val="000000"/>
                </a:solidFill>
              </a:rPr>
              <a:t>. Choose </a:t>
            </a:r>
            <a:r>
              <a:rPr lang="en-US" b="1" dirty="0">
                <a:solidFill>
                  <a:schemeClr val="accent3"/>
                </a:solidFill>
              </a:rPr>
              <a:t>Keep Source Formatting</a:t>
            </a:r>
            <a:r>
              <a:rPr lang="en-US" dirty="0">
                <a:solidFill>
                  <a:srgbClr val="000000"/>
                </a:solidFill>
              </a:rPr>
              <a:t> to maintain formatting.</a:t>
            </a:r>
          </a:p>
        </p:txBody>
      </p:sp>
    </p:spTree>
    <p:extLst>
      <p:ext uri="{BB962C8B-B14F-4D97-AF65-F5344CB8AC3E}">
        <p14:creationId xmlns:p14="http://schemas.microsoft.com/office/powerpoint/2010/main" val="8753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362551-B8E5-F415-BE86-46FB0F12D33B}"/>
              </a:ext>
            </a:extLst>
          </p:cNvPr>
          <p:cNvSpPr txBox="1">
            <a:spLocks/>
          </p:cNvSpPr>
          <p:nvPr/>
        </p:nvSpPr>
        <p:spPr>
          <a:xfrm>
            <a:off x="296543" y="131642"/>
            <a:ext cx="8555992" cy="610863"/>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100" normalizeH="0" baseline="0" noProof="0" dirty="0">
                <a:ln>
                  <a:noFill/>
                </a:ln>
                <a:solidFill>
                  <a:srgbClr val="0083A9"/>
                </a:solidFill>
                <a:effectLst/>
                <a:uLnTx/>
                <a:uFillTx/>
                <a:latin typeface="Franklin Gothic Demi"/>
                <a:ea typeface="+mj-ea"/>
                <a:cs typeface="+mj-cs"/>
              </a:rPr>
              <a:t>Agenda</a:t>
            </a:r>
          </a:p>
        </p:txBody>
      </p:sp>
      <p:sp>
        <p:nvSpPr>
          <p:cNvPr id="6" name="TextBox 5">
            <a:extLst>
              <a:ext uri="{FF2B5EF4-FFF2-40B4-BE49-F238E27FC236}">
                <a16:creationId xmlns:a16="http://schemas.microsoft.com/office/drawing/2014/main" id="{06CDADEB-00EE-40BA-40D7-28F77329FAB7}"/>
              </a:ext>
            </a:extLst>
          </p:cNvPr>
          <p:cNvSpPr txBox="1"/>
          <p:nvPr/>
        </p:nvSpPr>
        <p:spPr>
          <a:xfrm>
            <a:off x="1824439" y="1179029"/>
            <a:ext cx="6589799" cy="3970318"/>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
                <a:srgbClr val="D47B22"/>
              </a:buClr>
              <a:buSzTx/>
              <a:buFont typeface="+mj-lt"/>
              <a:buAutoNum type="roman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Action Items </a:t>
            </a:r>
            <a:endParaRPr kumimoji="0" lang="en-US" sz="1800" b="0" i="0" u="none" strike="noStrike" kern="1200" cap="none" spc="0" normalizeH="0" baseline="0" noProof="0" dirty="0">
              <a:ln>
                <a:noFill/>
              </a:ln>
              <a:solidFill>
                <a:srgbClr val="0083A9"/>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Approval of Agenda</a:t>
            </a:r>
            <a:endParaRPr kumimoji="0" lang="en-US" sz="1800" b="0"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Approval of Previous Minutes </a:t>
            </a:r>
            <a:endParaRPr kumimoji="0" lang="en-US" sz="1800" b="0"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Final Budget Recommendation (</a:t>
            </a:r>
            <a:r>
              <a:rPr kumimoji="0" lang="en-US" sz="1800" b="0" i="1"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after final presentation/review and discussion</a:t>
            </a: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a:t>
            </a:r>
            <a:endParaRPr kumimoji="0" lang="en-US" sz="1800" b="0"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D47B22"/>
              </a:buClr>
              <a:buSzTx/>
              <a:buFont typeface="+mj-lt"/>
              <a:buAutoNum type="roman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Discussion Items Presentation of the final budget recommendation</a:t>
            </a:r>
          </a:p>
          <a:p>
            <a:pPr marL="1314450" marR="0" lvl="2" indent="-400050" algn="l" defTabSz="914400" rtl="0" eaLnBrk="1" fontAlgn="auto" latinLnBrk="0" hangingPunct="1">
              <a:lnSpc>
                <a:spcPct val="100000"/>
              </a:lnSpc>
              <a:spcBef>
                <a:spcPts val="0"/>
              </a:spcBef>
              <a:spcAft>
                <a:spcPts val="0"/>
              </a:spcAft>
              <a:buClrTx/>
              <a:buSzTx/>
              <a:buFontTx/>
              <a:buAutoNum type="romanLcPeriod"/>
              <a:tabLst/>
              <a:defRPr/>
            </a:pPr>
            <a:r>
              <a:rPr kumimoji="0" lang="en-US" sz="1800" b="1" i="0" u="none" strike="noStrike" kern="1200" cap="none" spc="0" normalizeH="0" baseline="0" noProof="0" dirty="0">
                <a:ln>
                  <a:noFill/>
                </a:ln>
                <a:solidFill>
                  <a:srgbClr val="FF0000"/>
                </a:solidFill>
                <a:effectLst/>
                <a:uLnTx/>
                <a:uFillTx/>
                <a:latin typeface="Calibri"/>
                <a:ea typeface="Calibri"/>
                <a:cs typeface="Arial"/>
              </a:rPr>
              <a:t>ACTION ITEM:</a:t>
            </a: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mn-ea"/>
                <a:cs typeface="Arial" panose="020B0604020202020204" pitchFamily="34" charset="0"/>
              </a:rPr>
              <a:t> GO Team vote on </a:t>
            </a:r>
          </a:p>
          <a:p>
            <a:pPr marL="1314450" marR="0" lvl="2" indent="-400050" algn="l" defTabSz="914400" rtl="0" eaLnBrk="1" fontAlgn="auto" latinLnBrk="0" hangingPunct="1">
              <a:lnSpc>
                <a:spcPct val="100000"/>
              </a:lnSpc>
              <a:spcBef>
                <a:spcPts val="0"/>
              </a:spcBef>
              <a:spcAft>
                <a:spcPts val="0"/>
              </a:spcAft>
              <a:buClrTx/>
              <a:buSzTx/>
              <a:buFontTx/>
              <a:buAutoNum type="romanL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mn-ea"/>
                <a:cs typeface="Arial" panose="020B0604020202020204" pitchFamily="34" charset="0"/>
              </a:rPr>
              <a:t>Budget </a:t>
            </a: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Information Items </a:t>
            </a:r>
          </a:p>
          <a:p>
            <a:pPr marL="1314450" marR="0" lvl="2" indent="-400050" algn="l" defTabSz="914400" rtl="0" eaLnBrk="1" fontAlgn="auto" latinLnBrk="0" hangingPunct="1">
              <a:lnSpc>
                <a:spcPct val="100000"/>
              </a:lnSpc>
              <a:spcBef>
                <a:spcPts val="0"/>
              </a:spcBef>
              <a:spcAft>
                <a:spcPts val="0"/>
              </a:spcAft>
              <a:buClrTx/>
              <a:buSzTx/>
              <a:buFontTx/>
              <a:buAutoNum type="romanL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Principal’s Report</a:t>
            </a: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CAT Report: February 24, 2025 Meeting</a:t>
            </a: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Committee Reports </a:t>
            </a: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Announcements</a:t>
            </a:r>
          </a:p>
          <a:p>
            <a:pPr marL="342900" marR="0" lvl="0" indent="-342900" algn="l" defTabSz="914400" rtl="0" eaLnBrk="1" fontAlgn="auto" latinLnBrk="0" hangingPunct="1">
              <a:lnSpc>
                <a:spcPct val="100000"/>
              </a:lnSpc>
              <a:spcBef>
                <a:spcPts val="0"/>
              </a:spcBef>
              <a:spcAft>
                <a:spcPts val="600"/>
              </a:spcAft>
              <a:buClr>
                <a:srgbClr val="D47B22"/>
              </a:buClr>
              <a:buSzTx/>
              <a:buFont typeface="+mj-lt"/>
              <a:buAutoNum type="roman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Public Comment</a:t>
            </a:r>
            <a:endParaRPr kumimoji="0" lang="en-US" sz="1800" b="0" i="1" u="none" strike="noStrike" kern="1200" cap="none" spc="0" normalizeH="0" baseline="0" noProof="0" dirty="0">
              <a:ln>
                <a:noFill/>
              </a:ln>
              <a:solidFill>
                <a:srgbClr val="0083A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491769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225132" y="6263640"/>
            <a:ext cx="740664"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3</a:t>
            </a:fld>
            <a:endParaRPr kumimoji="0" lang="en-US" sz="900" b="0" i="0" u="none" strike="noStrike" kern="1200" cap="none" spc="0" normalizeH="0" baseline="0" noProof="0" dirty="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B9DD71D-7B60-5589-FEAD-C3CE0EAF572B}"/>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srgbClr val="44546A"/>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rgbClr val="44546A"/>
              </a:solidFill>
              <a:effectLst/>
              <a:uLnTx/>
              <a:uFillTx/>
              <a:latin typeface="Franklin Gothic Book"/>
              <a:ea typeface="+mn-ea"/>
              <a:cs typeface="+mn-cs"/>
            </a:endParaRPr>
          </a:p>
        </p:txBody>
      </p:sp>
      <p:sp>
        <p:nvSpPr>
          <p:cNvPr id="7" name="Title 1">
            <a:extLst>
              <a:ext uri="{FF2B5EF4-FFF2-40B4-BE49-F238E27FC236}">
                <a16:creationId xmlns:a16="http://schemas.microsoft.com/office/drawing/2014/main" id="{27B7B7F2-D019-81C3-0227-6C82BF1E753A}"/>
              </a:ext>
            </a:extLst>
          </p:cNvPr>
          <p:cNvSpPr txBox="1">
            <a:spLocks/>
          </p:cNvSpPr>
          <p:nvPr/>
        </p:nvSpPr>
        <p:spPr>
          <a:xfrm>
            <a:off x="2443722" y="242233"/>
            <a:ext cx="7073502"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Overview of FY </a:t>
            </a:r>
            <a:r>
              <a:rPr lang="en-US" sz="3000" b="1" dirty="0">
                <a:solidFill>
                  <a:prstClr val="black"/>
                </a:solidFill>
                <a:latin typeface="Calibri" panose="020F0502020204030204" pitchFamily="34" charset="0"/>
                <a:cs typeface="Calibri" panose="020F0502020204030204" pitchFamily="34" charset="0"/>
              </a:rPr>
              <a:t>26</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GO Team Budget Process</a:t>
            </a:r>
          </a:p>
        </p:txBody>
      </p:sp>
      <p:pic>
        <p:nvPicPr>
          <p:cNvPr id="8" name="Picture 4" descr="Image result for you are here">
            <a:extLst>
              <a:ext uri="{FF2B5EF4-FFF2-40B4-BE49-F238E27FC236}">
                <a16:creationId xmlns:a16="http://schemas.microsoft.com/office/drawing/2014/main" id="{98052085-6CA2-5B2D-012D-2A2B327044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7637" y="463105"/>
            <a:ext cx="845791" cy="12338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96E25E6-62C7-D1BC-4526-C73110DAE8E4}"/>
              </a:ext>
            </a:extLst>
          </p:cNvPr>
          <p:cNvSpPr/>
          <p:nvPr/>
        </p:nvSpPr>
        <p:spPr>
          <a:xfrm>
            <a:off x="2590046" y="5887082"/>
            <a:ext cx="6263602" cy="584775"/>
          </a:xfrm>
          <a:prstGeom prst="rect">
            <a:avLst/>
          </a:prstGeom>
          <a:ln w="38100">
            <a:solidFill>
              <a:schemeClr val="accent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GO Teams are encouraged to have ongoing conversations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a:ea typeface="+mn-ea"/>
                <a:cs typeface="+mn-cs"/>
              </a:rPr>
              <a:t>*</a:t>
            </a:r>
            <a:r>
              <a:rPr kumimoji="0" lang="en-US" sz="1600" b="0" i="0" u="none" strike="noStrike" kern="1200" cap="none" spc="0" normalizeH="0" baseline="0" noProof="0" dirty="0">
                <a:ln>
                  <a:noFill/>
                </a:ln>
                <a:solidFill>
                  <a:prstClr val="black"/>
                </a:solidFill>
                <a:effectLst/>
                <a:uLnTx/>
                <a:uFillTx/>
                <a:latin typeface="Calibri"/>
                <a:ea typeface="+mn-ea"/>
                <a:cs typeface="+mn-cs"/>
              </a:rPr>
              <a:t> GO Teams will need to take</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a:ln>
                  <a:noFill/>
                </a:ln>
                <a:solidFill>
                  <a:srgbClr val="FF0000"/>
                </a:solidFill>
                <a:effectLst/>
                <a:uLnTx/>
                <a:uFillTx/>
                <a:latin typeface="Calibri"/>
                <a:ea typeface="+mn-ea"/>
                <a:cs typeface="+mn-cs"/>
              </a:rPr>
              <a:t>ACTION</a:t>
            </a:r>
            <a:r>
              <a:rPr kumimoji="0" lang="en-US" sz="1600" b="0" i="0" u="none" strike="noStrike" kern="1200" cap="none" spc="0" normalizeH="0" baseline="0" noProof="0" dirty="0">
                <a:ln>
                  <a:noFill/>
                </a:ln>
                <a:solidFill>
                  <a:prstClr val="black"/>
                </a:solidFill>
                <a:effectLst/>
                <a:uLnTx/>
                <a:uFillTx/>
                <a:latin typeface="Calibri"/>
                <a:ea typeface="+mn-ea"/>
                <a:cs typeface="+mn-cs"/>
              </a:rPr>
              <a:t> on the budget at these meetings.</a:t>
            </a:r>
          </a:p>
        </p:txBody>
      </p:sp>
      <p:pic>
        <p:nvPicPr>
          <p:cNvPr id="11" name="Picture 10">
            <a:extLst>
              <a:ext uri="{FF2B5EF4-FFF2-40B4-BE49-F238E27FC236}">
                <a16:creationId xmlns:a16="http://schemas.microsoft.com/office/drawing/2014/main" id="{AACD9CEE-6340-9D01-3D77-10E478F2ADE1}"/>
              </a:ext>
            </a:extLst>
          </p:cNvPr>
          <p:cNvPicPr>
            <a:picLocks noChangeAspect="1"/>
          </p:cNvPicPr>
          <p:nvPr/>
        </p:nvPicPr>
        <p:blipFill>
          <a:blip r:embed="rId3">
            <a:duotone>
              <a:schemeClr val="accent3">
                <a:shade val="45000"/>
                <a:satMod val="135000"/>
              </a:schemeClr>
              <a:prstClr val="white"/>
            </a:duotone>
          </a:blip>
          <a:stretch>
            <a:fillRect/>
          </a:stretch>
        </p:blipFill>
        <p:spPr>
          <a:xfrm>
            <a:off x="651864" y="1193404"/>
            <a:ext cx="1828797" cy="2235596"/>
          </a:xfrm>
          <a:prstGeom prst="rect">
            <a:avLst/>
          </a:prstGeom>
        </p:spPr>
      </p:pic>
      <p:graphicFrame>
        <p:nvGraphicFramePr>
          <p:cNvPr id="3" name="Diagram 2">
            <a:extLst>
              <a:ext uri="{FF2B5EF4-FFF2-40B4-BE49-F238E27FC236}">
                <a16:creationId xmlns:a16="http://schemas.microsoft.com/office/drawing/2014/main" id="{567DACE9-E55A-CDB0-5F76-C141ED14B4CD}"/>
              </a:ext>
            </a:extLst>
          </p:cNvPr>
          <p:cNvGraphicFramePr/>
          <p:nvPr>
            <p:extLst>
              <p:ext uri="{D42A27DB-BD31-4B8C-83A1-F6EECF244321}">
                <p14:modId xmlns:p14="http://schemas.microsoft.com/office/powerpoint/2010/main" val="2905647532"/>
              </p:ext>
            </p:extLst>
          </p:nvPr>
        </p:nvGraphicFramePr>
        <p:xfrm>
          <a:off x="428439" y="1533871"/>
          <a:ext cx="11145170" cy="39968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65314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381454A-2A6F-F94B-431D-19723E9428B6}"/>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srgbClr val="44546A"/>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srgbClr val="44546A"/>
              </a:solidFill>
              <a:effectLst/>
              <a:uLnTx/>
              <a:uFillTx/>
              <a:latin typeface="Franklin Gothic Book"/>
              <a:ea typeface="+mn-ea"/>
              <a:cs typeface="+mn-cs"/>
            </a:endParaRPr>
          </a:p>
        </p:txBody>
      </p:sp>
      <p:sp>
        <p:nvSpPr>
          <p:cNvPr id="10" name="Shape 105">
            <a:extLst>
              <a:ext uri="{FF2B5EF4-FFF2-40B4-BE49-F238E27FC236}">
                <a16:creationId xmlns:a16="http://schemas.microsoft.com/office/drawing/2014/main" id="{3DE32BC2-01B1-C34B-7941-53742F911BE0}"/>
              </a:ext>
            </a:extLst>
          </p:cNvPr>
          <p:cNvSpPr txBox="1">
            <a:spLocks/>
          </p:cNvSpPr>
          <p:nvPr/>
        </p:nvSpPr>
        <p:spPr>
          <a:xfrm>
            <a:off x="2214785" y="170328"/>
            <a:ext cx="8057260" cy="10369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2pPr>
            <a:lvl3pPr marR="0" lvl="2"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3pPr>
            <a:lvl4pPr marR="0" lvl="3"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4pPr>
            <a:lvl5pPr marR="0" lvl="4"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5pPr>
            <a:lvl6pPr marR="0" lvl="5"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6pPr>
            <a:lvl7pPr marR="0" lvl="6"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7pPr>
            <a:lvl8pPr marR="0" lvl="7"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8pPr>
            <a:lvl9pPr marR="0" lvl="8"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ysClr val="windowText" lastClr="000000"/>
              </a:buClr>
              <a:buSzPct val="25000"/>
              <a:buFont typeface="Calibri"/>
              <a:buNone/>
              <a:tabLst/>
              <a:defRPr/>
            </a:pPr>
            <a:r>
              <a:rPr kumimoji="0" lang="en-US" sz="4200" b="1" i="0" u="sng" strike="noStrike" kern="0" cap="none" spc="0" normalizeH="0" baseline="0" noProof="0" dirty="0">
                <a:ln>
                  <a:noFill/>
                </a:ln>
                <a:solidFill>
                  <a:sysClr val="windowText" lastClr="000000"/>
                </a:solidFill>
                <a:effectLst/>
                <a:uLnTx/>
                <a:uFillTx/>
                <a:latin typeface="Trebuchet MS"/>
                <a:sym typeface="Calibri"/>
              </a:rPr>
              <a:t>Budget </a:t>
            </a:r>
            <a:r>
              <a:rPr kumimoji="0" lang="en-US" sz="4200" b="1" i="0" u="sng" strike="noStrike" kern="0" cap="none" spc="0" normalizeH="0" baseline="0" noProof="0" dirty="0">
                <a:ln>
                  <a:noFill/>
                </a:ln>
                <a:solidFill>
                  <a:sysClr val="windowText" lastClr="000000"/>
                </a:solidFill>
                <a:effectLst/>
                <a:uLnTx/>
                <a:uFillTx/>
                <a:latin typeface="Trebuchet MS"/>
                <a:sym typeface="Trebuchet MS"/>
              </a:rPr>
              <a:t>Finalization </a:t>
            </a:r>
            <a:r>
              <a:rPr kumimoji="0" lang="en-US" sz="4200" b="1" i="0" u="sng" strike="noStrike" kern="0" cap="none" spc="0" normalizeH="0" baseline="0" noProof="0" dirty="0">
                <a:ln>
                  <a:noFill/>
                </a:ln>
                <a:solidFill>
                  <a:sysClr val="windowText" lastClr="000000"/>
                </a:solidFill>
                <a:effectLst/>
                <a:uLnTx/>
                <a:uFillTx/>
                <a:latin typeface="Trebuchet MS"/>
                <a:sym typeface="Calibri"/>
              </a:rPr>
              <a:t>Meeting</a:t>
            </a:r>
          </a:p>
        </p:txBody>
      </p:sp>
      <p:sp>
        <p:nvSpPr>
          <p:cNvPr id="11" name="Shape 106">
            <a:extLst>
              <a:ext uri="{FF2B5EF4-FFF2-40B4-BE49-F238E27FC236}">
                <a16:creationId xmlns:a16="http://schemas.microsoft.com/office/drawing/2014/main" id="{C544319C-E753-CB89-951A-1A79FFB1BD8F}"/>
              </a:ext>
            </a:extLst>
          </p:cNvPr>
          <p:cNvSpPr txBox="1">
            <a:spLocks/>
          </p:cNvSpPr>
          <p:nvPr/>
        </p:nvSpPr>
        <p:spPr>
          <a:xfrm>
            <a:off x="2214785" y="1167213"/>
            <a:ext cx="8791254" cy="551232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0038" algn="l" rtl="0" eaLnBrk="1" hangingPunct="1">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eaLnBrk="1" hangingPunct="1">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eaLnBrk="1" hangingPunct="1">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What</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During this meeting GO Teams will review all components of the budget, which should be updated based on feedback from the Cluster Superintendent and key leaders.  After review, GO Teams will </a:t>
            </a:r>
            <a:r>
              <a:rPr kumimoji="0" lang="en-US" sz="2400" b="1" i="0" u="none" strike="noStrike" kern="0" cap="none" spc="0" normalizeH="0" baseline="0" noProof="0" dirty="0">
                <a:ln>
                  <a:noFill/>
                </a:ln>
                <a:solidFill>
                  <a:srgbClr val="DA7B22"/>
                </a:solidFill>
                <a:effectLst/>
                <a:uLnTx/>
                <a:uFillTx/>
                <a:latin typeface="Trebuchet MS"/>
                <a:sym typeface="Trebuchet MS"/>
              </a:rPr>
              <a:t>take action</a:t>
            </a:r>
            <a:r>
              <a:rPr kumimoji="0" lang="en-US" sz="2400" b="0" i="0" u="none" strike="noStrike" kern="0" cap="none" spc="0" normalizeH="0" baseline="0" noProof="0" dirty="0">
                <a:ln>
                  <a:noFill/>
                </a:ln>
                <a:solidFill>
                  <a:srgbClr val="DA7B22"/>
                </a:solidFill>
                <a:effectLst/>
                <a:uLnTx/>
                <a:uFillTx/>
                <a:latin typeface="Trebuchet MS"/>
                <a:sym typeface="Trebuchet MS"/>
              </a:rPr>
              <a:t> </a:t>
            </a:r>
            <a:r>
              <a:rPr kumimoji="0" lang="en-US" sz="2400" b="0" i="0" u="none" strike="noStrike" kern="0" cap="none" spc="0" normalizeH="0" baseline="0" noProof="0" dirty="0">
                <a:ln>
                  <a:noFill/>
                </a:ln>
                <a:solidFill>
                  <a:srgbClr val="3F3F3F"/>
                </a:solidFill>
                <a:effectLst/>
                <a:uLnTx/>
                <a:uFillTx/>
                <a:latin typeface="Trebuchet MS"/>
                <a:sym typeface="Trebuchet MS"/>
              </a:rPr>
              <a:t>(i.e., vote) on the FY26 Budget.  </a:t>
            </a: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Why</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Principals will present the final budget recommendations for GO Team approval. </a:t>
            </a:r>
            <a:endParaRPr kumimoji="0" lang="en-US" sz="2400" b="1" i="0" u="sng" strike="noStrike" kern="0" cap="none" spc="0" normalizeH="0" baseline="0" noProof="0" dirty="0">
              <a:ln>
                <a:noFill/>
              </a:ln>
              <a:solidFill>
                <a:srgbClr val="3F3F3F"/>
              </a:solidFill>
              <a:effectLst/>
              <a:uLnTx/>
              <a:uFillTx/>
              <a:latin typeface="Trebuchet MS"/>
              <a:sym typeface="Trebuchet MS"/>
            </a:endParaRP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When</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All approval meetings </a:t>
            </a:r>
            <a:r>
              <a:rPr kumimoji="0" lang="en-US" sz="2400" b="1" i="0" u="none" strike="noStrike" kern="0" cap="none" spc="0" normalizeH="0" baseline="0" noProof="0" dirty="0">
                <a:ln>
                  <a:noFill/>
                </a:ln>
                <a:solidFill>
                  <a:srgbClr val="FF0000"/>
                </a:solidFill>
                <a:effectLst/>
                <a:uLnTx/>
                <a:uFillTx/>
                <a:latin typeface="Trebuchet MS"/>
                <a:sym typeface="Trebuchet MS"/>
              </a:rPr>
              <a:t>must</a:t>
            </a:r>
            <a:r>
              <a:rPr kumimoji="0" lang="en-US" sz="2400" b="0" i="0" u="none" strike="noStrike" kern="0" cap="none" spc="0" normalizeH="0" baseline="0" noProof="0" dirty="0">
                <a:ln>
                  <a:noFill/>
                </a:ln>
                <a:solidFill>
                  <a:srgbClr val="3F3F3F"/>
                </a:solidFill>
                <a:effectLst/>
                <a:uLnTx/>
                <a:uFillTx/>
                <a:latin typeface="Trebuchet MS"/>
                <a:sym typeface="Trebuchet MS"/>
              </a:rPr>
              <a:t> be held </a:t>
            </a:r>
            <a:r>
              <a:rPr kumimoji="0" lang="en-US" sz="2400" b="1" i="0" u="none" strike="noStrike" kern="0" cap="none" spc="0" normalizeH="0" baseline="0" noProof="0" dirty="0">
                <a:ln>
                  <a:noFill/>
                </a:ln>
                <a:solidFill>
                  <a:srgbClr val="FF0000"/>
                </a:solidFill>
                <a:effectLst/>
                <a:uLnTx/>
                <a:uFillTx/>
                <a:latin typeface="Trebuchet MS"/>
                <a:sym typeface="Trebuchet MS"/>
              </a:rPr>
              <a:t>after</a:t>
            </a:r>
            <a:r>
              <a:rPr kumimoji="0" lang="en-US" sz="2400" b="0" i="0" u="none" strike="noStrike" kern="0" cap="none" spc="0" normalizeH="0" baseline="0" noProof="0" dirty="0">
                <a:ln>
                  <a:noFill/>
                </a:ln>
                <a:solidFill>
                  <a:srgbClr val="3F3F3F"/>
                </a:solidFill>
                <a:effectLst/>
                <a:uLnTx/>
                <a:uFillTx/>
                <a:latin typeface="Trebuchet MS"/>
                <a:sym typeface="Trebuchet MS"/>
              </a:rPr>
              <a:t> staffing conferences. Budgets must be approved by </a:t>
            </a:r>
            <a:r>
              <a:rPr kumimoji="0" lang="en-US" sz="2400" b="1" i="0" u="none" strike="noStrike" kern="0" cap="none" spc="0" normalizeH="0" baseline="0" noProof="0" dirty="0">
                <a:ln>
                  <a:noFill/>
                </a:ln>
                <a:solidFill>
                  <a:srgbClr val="FF0000"/>
                </a:solidFill>
                <a:effectLst/>
                <a:uLnTx/>
                <a:uFillTx/>
                <a:latin typeface="Trebuchet MS"/>
                <a:sym typeface="Trebuchet MS"/>
              </a:rPr>
              <a:t>March 14</a:t>
            </a:r>
            <a:r>
              <a:rPr kumimoji="0" lang="en-US" sz="2400" b="1" i="0" u="none" strike="noStrike" kern="0" cap="none" spc="0" normalizeH="0" baseline="30000" noProof="0" dirty="0">
                <a:ln>
                  <a:noFill/>
                </a:ln>
                <a:solidFill>
                  <a:srgbClr val="FF0000"/>
                </a:solidFill>
                <a:effectLst/>
                <a:uLnTx/>
                <a:uFillTx/>
                <a:latin typeface="Trebuchet MS"/>
                <a:sym typeface="Trebuchet MS"/>
              </a:rPr>
              <a:t>th</a:t>
            </a:r>
            <a:r>
              <a:rPr kumimoji="0" lang="en-US" sz="2400" b="0" i="0" u="none" strike="noStrike" kern="0" cap="none" spc="0" normalizeH="0" baseline="0" noProof="0" dirty="0">
                <a:ln>
                  <a:noFill/>
                </a:ln>
                <a:solidFill>
                  <a:srgbClr val="3F3F3F"/>
                </a:solidFill>
                <a:effectLst/>
                <a:uLnTx/>
                <a:uFillTx/>
                <a:latin typeface="Trebuchet MS"/>
                <a:sym typeface="Trebuchet MS"/>
              </a:rPr>
              <a:t>. </a:t>
            </a:r>
          </a:p>
        </p:txBody>
      </p:sp>
      <p:sp>
        <p:nvSpPr>
          <p:cNvPr id="12" name="Slide Number Placeholder 2">
            <a:extLst>
              <a:ext uri="{FF2B5EF4-FFF2-40B4-BE49-F238E27FC236}">
                <a16:creationId xmlns:a16="http://schemas.microsoft.com/office/drawing/2014/main" id="{1E2E0806-DD09-99BF-8A12-10B6D79FEBB7}"/>
              </a:ext>
            </a:extLst>
          </p:cNvPr>
          <p:cNvSpPr txBox="1">
            <a:spLocks/>
          </p:cNvSpPr>
          <p:nvPr/>
        </p:nvSpPr>
        <p:spPr>
          <a:xfrm>
            <a:off x="1605185" y="24213"/>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Pct val="25000"/>
              <a:buFontTx/>
              <a:buNone/>
              <a:tabLst/>
              <a:defRPr/>
            </a:pPr>
            <a:endParaRPr kumimoji="0" lang="en-US" sz="1200" b="0" i="0" u="none" strike="noStrike" kern="1200" cap="none" spc="0" normalizeH="0" baseline="0" noProof="0" dirty="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2298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FFEA-D796-9564-4346-268C994E646F}"/>
              </a:ext>
            </a:extLst>
          </p:cNvPr>
          <p:cNvSpPr>
            <a:spLocks noGrp="1"/>
          </p:cNvSpPr>
          <p:nvPr>
            <p:ph type="title"/>
          </p:nvPr>
        </p:nvSpPr>
        <p:spPr>
          <a:xfrm>
            <a:off x="2914951" y="2604034"/>
            <a:ext cx="8306370" cy="1227425"/>
          </a:xfrm>
        </p:spPr>
        <p:txBody>
          <a:bodyPr>
            <a:noAutofit/>
          </a:bodyPr>
          <a:lstStyle/>
          <a:p>
            <a:r>
              <a:rPr lang="en-US" sz="8800" dirty="0">
                <a:ln>
                  <a:solidFill>
                    <a:schemeClr val="bg2"/>
                  </a:solidFill>
                </a:ln>
              </a:rPr>
              <a:t>Budget </a:t>
            </a:r>
            <a:r>
              <a:rPr lang="en-US" sz="8800">
                <a:ln>
                  <a:solidFill>
                    <a:schemeClr val="bg2"/>
                  </a:solidFill>
                </a:ln>
              </a:rPr>
              <a:t>Updates</a:t>
            </a:r>
            <a:endParaRPr lang="en-US" sz="8800" dirty="0">
              <a:ln>
                <a:solidFill>
                  <a:schemeClr val="bg2"/>
                </a:solidFill>
              </a:ln>
            </a:endParaRPr>
          </a:p>
        </p:txBody>
      </p:sp>
    </p:spTree>
    <p:extLst>
      <p:ext uri="{BB962C8B-B14F-4D97-AF65-F5344CB8AC3E}">
        <p14:creationId xmlns:p14="http://schemas.microsoft.com/office/powerpoint/2010/main" val="273691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a:normAutofit fontScale="90000"/>
          </a:bodyPr>
          <a:lstStyle/>
          <a:p>
            <a:r>
              <a:rPr lang="en-US" dirty="0"/>
              <a:t>Changes since Feedback Meeting</a:t>
            </a:r>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952499" y="2289362"/>
            <a:ext cx="4572001" cy="2846659"/>
          </a:xfrm>
        </p:spPr>
        <p:txBody>
          <a:bodyPr vert="horz" lIns="0" tIns="0" rIns="0" bIns="0" rtlCol="0" anchor="t">
            <a:noAutofit/>
          </a:bodyPr>
          <a:lstStyle/>
          <a:p>
            <a:r>
              <a:rPr lang="en-US" sz="2400" dirty="0"/>
              <a:t>There </a:t>
            </a:r>
            <a:r>
              <a:rPr lang="en-US" sz="2400" dirty="0">
                <a:highlight>
                  <a:srgbClr val="FFFF00"/>
                </a:highlight>
              </a:rPr>
              <a:t>were not </a:t>
            </a:r>
            <a:r>
              <a:rPr lang="en-US" sz="2400" dirty="0"/>
              <a:t>any changes made to the draft budget we discussed at our last meeting. </a:t>
            </a: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64023" y="6332220"/>
            <a:ext cx="523240" cy="2476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srgbClr val="44546A"/>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srgbClr val="44546A"/>
              </a:solidFill>
              <a:effectLst/>
              <a:uLnTx/>
              <a:uFillTx/>
              <a:latin typeface="Franklin Gothic Book"/>
              <a:ea typeface="+mn-ea"/>
              <a:cs typeface="+mn-cs"/>
            </a:endParaRPr>
          </a:p>
        </p:txBody>
      </p:sp>
      <p:pic>
        <p:nvPicPr>
          <p:cNvPr id="53" name="Picture Placeholder 52">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3012005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2DA7872-4A8F-005E-ECC6-9AEEC1D8EAED}"/>
              </a:ext>
            </a:extLst>
          </p:cNvPr>
          <p:cNvSpPr txBox="1">
            <a:spLocks/>
          </p:cNvSpPr>
          <p:nvPr/>
        </p:nvSpPr>
        <p:spPr>
          <a:xfrm>
            <a:off x="1981200" y="209419"/>
            <a:ext cx="8229600" cy="809756"/>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200" b="1" i="0" u="none" strike="noStrike" kern="1200" cap="none" spc="0" normalizeH="0" baseline="0" noProof="0" dirty="0">
                <a:ln>
                  <a:noFill/>
                </a:ln>
                <a:solidFill>
                  <a:srgbClr val="DA7B22"/>
                </a:solidFill>
                <a:effectLst/>
                <a:uLnTx/>
                <a:uFillTx/>
                <a:latin typeface="Calibri"/>
                <a:ea typeface="+mj-ea"/>
                <a:cs typeface="+mj-cs"/>
              </a:rPr>
              <a:t>Budget by Function</a:t>
            </a:r>
            <a:r>
              <a:rPr kumimoji="0" lang="en-US" sz="4400" b="1" i="0" u="none" strike="noStrike" kern="1200" cap="none" spc="0" normalizeH="0" baseline="0" noProof="0" dirty="0">
                <a:ln>
                  <a:noFill/>
                </a:ln>
                <a:solidFill>
                  <a:srgbClr val="DA7B22"/>
                </a:solidFill>
                <a:effectLst/>
                <a:uLnTx/>
                <a:uFillTx/>
                <a:latin typeface="Calibri"/>
                <a:ea typeface="+mj-ea"/>
                <a:cs typeface="+mj-cs"/>
              </a:rPr>
              <a:t> </a:t>
            </a:r>
            <a:r>
              <a:rPr kumimoji="0" lang="en-US" sz="4000" b="0" i="1" u="none" strike="noStrike" kern="1200" cap="none" spc="0" normalizeH="0" baseline="0" noProof="0" dirty="0">
                <a:ln>
                  <a:noFill/>
                </a:ln>
                <a:solidFill>
                  <a:srgbClr val="0083A9"/>
                </a:solidFill>
                <a:effectLst/>
                <a:uLnTx/>
                <a:uFillTx/>
                <a:latin typeface="Calibri"/>
                <a:ea typeface="+mj-ea"/>
                <a:cs typeface="+mj-cs"/>
              </a:rPr>
              <a:t>(required)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600" b="0" i="1" u="none" strike="noStrike" kern="1200" cap="none" spc="0" normalizeH="0" baseline="0" noProof="0" dirty="0">
                <a:ln>
                  <a:noFill/>
                </a:ln>
                <a:solidFill>
                  <a:sysClr val="windowText" lastClr="000000"/>
                </a:solidFill>
                <a:effectLst/>
                <a:uLnTx/>
                <a:uFillTx/>
                <a:latin typeface="Calibri"/>
                <a:ea typeface="+mj-ea"/>
                <a:cs typeface="+mj-cs"/>
              </a:rPr>
              <a:t>*Based on Current Allocation of School Budget</a:t>
            </a:r>
            <a:endParaRPr kumimoji="0" lang="en-US" sz="2600" b="0" i="0" u="none" strike="noStrike" kern="1200" cap="none" spc="0" normalizeH="0" baseline="0" noProof="0" dirty="0">
              <a:ln>
                <a:noFill/>
              </a:ln>
              <a:solidFill>
                <a:sysClr val="windowText" lastClr="000000"/>
              </a:solidFill>
              <a:effectLst/>
              <a:uLnTx/>
              <a:uFillTx/>
              <a:latin typeface="Calibri"/>
              <a:ea typeface="+mj-ea"/>
              <a:cs typeface="+mj-cs"/>
            </a:endParaRPr>
          </a:p>
        </p:txBody>
      </p:sp>
      <p:pic>
        <p:nvPicPr>
          <p:cNvPr id="3" name="Picture 2">
            <a:extLst>
              <a:ext uri="{FF2B5EF4-FFF2-40B4-BE49-F238E27FC236}">
                <a16:creationId xmlns:a16="http://schemas.microsoft.com/office/drawing/2014/main" id="{0E97FA61-511F-54B0-7283-279453457E4D}"/>
              </a:ext>
            </a:extLst>
          </p:cNvPr>
          <p:cNvPicPr>
            <a:picLocks noChangeAspect="1"/>
          </p:cNvPicPr>
          <p:nvPr/>
        </p:nvPicPr>
        <p:blipFill>
          <a:blip r:embed="rId2"/>
          <a:stretch>
            <a:fillRect/>
          </a:stretch>
        </p:blipFill>
        <p:spPr>
          <a:xfrm>
            <a:off x="1981200" y="1440873"/>
            <a:ext cx="9072595" cy="4368286"/>
          </a:xfrm>
          <a:prstGeom prst="rect">
            <a:avLst/>
          </a:prstGeom>
        </p:spPr>
      </p:pic>
    </p:spTree>
    <p:extLst>
      <p:ext uri="{BB962C8B-B14F-4D97-AF65-F5344CB8AC3E}">
        <p14:creationId xmlns:p14="http://schemas.microsoft.com/office/powerpoint/2010/main" val="1199750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FFD8E1-3F10-FA5A-EF5F-755AA6BE4902}"/>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srgbClr val="44546A"/>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dirty="0">
              <a:ln>
                <a:noFill/>
              </a:ln>
              <a:solidFill>
                <a:srgbClr val="44546A"/>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B3D0A904-F569-A166-12D9-C8ADE455ED18}"/>
              </a:ext>
            </a:extLst>
          </p:cNvPr>
          <p:cNvSpPr txBox="1">
            <a:spLocks/>
          </p:cNvSpPr>
          <p:nvPr/>
        </p:nvSpPr>
        <p:spPr>
          <a:xfrm>
            <a:off x="1734658" y="270288"/>
            <a:ext cx="8229600" cy="809756"/>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200" b="1" i="0" u="none" strike="noStrike" kern="1200" cap="none" spc="0" normalizeH="0" baseline="0" noProof="0" dirty="0">
                <a:ln>
                  <a:noFill/>
                </a:ln>
                <a:solidFill>
                  <a:srgbClr val="DA7B22"/>
                </a:solidFill>
                <a:effectLst/>
                <a:uLnTx/>
                <a:uFillTx/>
                <a:latin typeface="Calibri"/>
                <a:ea typeface="+mj-ea"/>
                <a:cs typeface="+mj-cs"/>
              </a:rPr>
              <a:t>Budget by Function</a:t>
            </a:r>
            <a:r>
              <a:rPr kumimoji="0" lang="en-US" sz="4400" b="1" i="0" u="none" strike="noStrike" kern="1200" cap="none" spc="0" normalizeH="0" baseline="0" noProof="0" dirty="0">
                <a:ln>
                  <a:noFill/>
                </a:ln>
                <a:solidFill>
                  <a:srgbClr val="DA7B22"/>
                </a:solidFill>
                <a:effectLst/>
                <a:uLnTx/>
                <a:uFillTx/>
                <a:latin typeface="Calibri"/>
                <a:ea typeface="+mj-ea"/>
                <a:cs typeface="+mj-cs"/>
              </a:rPr>
              <a:t> </a:t>
            </a:r>
            <a:r>
              <a:rPr kumimoji="0" lang="en-US" sz="4000" b="0" i="1" u="none" strike="noStrike" kern="1200" cap="none" spc="0" normalizeH="0" baseline="0" noProof="0" dirty="0">
                <a:ln>
                  <a:noFill/>
                </a:ln>
                <a:solidFill>
                  <a:srgbClr val="0083A9"/>
                </a:solidFill>
                <a:effectLst/>
                <a:uLnTx/>
                <a:uFillTx/>
                <a:latin typeface="Calibri"/>
                <a:ea typeface="+mj-ea"/>
                <a:cs typeface="+mj-cs"/>
              </a:rPr>
              <a:t>(required)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600" b="0" i="1" u="none" strike="noStrike" kern="1200" cap="none" spc="0" normalizeH="0" baseline="0" noProof="0" dirty="0">
                <a:ln>
                  <a:noFill/>
                </a:ln>
                <a:solidFill>
                  <a:sysClr val="windowText" lastClr="000000"/>
                </a:solidFill>
                <a:effectLst/>
                <a:uLnTx/>
                <a:uFillTx/>
                <a:latin typeface="Calibri"/>
                <a:ea typeface="+mj-ea"/>
                <a:cs typeface="+mj-cs"/>
              </a:rPr>
              <a:t>*Based on Current Allocation of School Budget</a:t>
            </a:r>
            <a:endParaRPr kumimoji="0" lang="en-US" sz="2600" b="0" i="0" u="none" strike="noStrike" kern="1200" cap="none" spc="0" normalizeH="0" baseline="0" noProof="0" dirty="0">
              <a:ln>
                <a:noFill/>
              </a:ln>
              <a:solidFill>
                <a:sysClr val="windowText" lastClr="000000"/>
              </a:solidFill>
              <a:effectLst/>
              <a:uLnTx/>
              <a:uFillTx/>
              <a:latin typeface="Calibri"/>
              <a:ea typeface="+mj-ea"/>
              <a:cs typeface="+mj-cs"/>
            </a:endParaRPr>
          </a:p>
        </p:txBody>
      </p:sp>
      <p:pic>
        <p:nvPicPr>
          <p:cNvPr id="3" name="Picture 2">
            <a:extLst>
              <a:ext uri="{FF2B5EF4-FFF2-40B4-BE49-F238E27FC236}">
                <a16:creationId xmlns:a16="http://schemas.microsoft.com/office/drawing/2014/main" id="{C0A7AE56-6088-3EA4-7673-59319E9764BB}"/>
              </a:ext>
            </a:extLst>
          </p:cNvPr>
          <p:cNvPicPr>
            <a:picLocks noChangeAspect="1"/>
          </p:cNvPicPr>
          <p:nvPr/>
        </p:nvPicPr>
        <p:blipFill>
          <a:blip r:embed="rId2"/>
          <a:stretch>
            <a:fillRect/>
          </a:stretch>
        </p:blipFill>
        <p:spPr>
          <a:xfrm>
            <a:off x="1964931" y="1247319"/>
            <a:ext cx="8229600" cy="4847573"/>
          </a:xfrm>
          <a:prstGeom prst="rect">
            <a:avLst/>
          </a:prstGeom>
        </p:spPr>
      </p:pic>
    </p:spTree>
    <p:extLst>
      <p:ext uri="{BB962C8B-B14F-4D97-AF65-F5344CB8AC3E}">
        <p14:creationId xmlns:p14="http://schemas.microsoft.com/office/powerpoint/2010/main" val="1252646586"/>
      </p:ext>
    </p:extLst>
  </p:cSld>
  <p:clrMapOvr>
    <a:masterClrMapping/>
  </p:clrMapOvr>
</p:sld>
</file>

<file path=ppt/theme/theme1.xml><?xml version="1.0" encoding="utf-8"?>
<a:theme xmlns:a="http://schemas.openxmlformats.org/drawingml/2006/main" name="Theme1">
  <a:themeElements>
    <a:clrScheme name="APS 7">
      <a:dk1>
        <a:srgbClr val="44546A"/>
      </a:dk1>
      <a:lt1>
        <a:sysClr val="window" lastClr="FFFFFF"/>
      </a:lt1>
      <a:dk2>
        <a:srgbClr val="44546A"/>
      </a:dk2>
      <a:lt2>
        <a:srgbClr val="0083A9"/>
      </a:lt2>
      <a:accent1>
        <a:srgbClr val="A91A92"/>
      </a:accent1>
      <a:accent2>
        <a:srgbClr val="A5A5A5"/>
      </a:accent2>
      <a:accent3>
        <a:srgbClr val="DA7B22"/>
      </a:accent3>
      <a:accent4>
        <a:srgbClr val="F3CF45"/>
      </a:accent4>
      <a:accent5>
        <a:srgbClr val="70AD47"/>
      </a:accent5>
      <a:accent6>
        <a:srgbClr val="F3CF45"/>
      </a:accent6>
      <a:hlink>
        <a:srgbClr val="0083A9"/>
      </a:hlink>
      <a:folHlink>
        <a:srgbClr val="DA7B22"/>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Win32_MW_JS_SL_v2.potx" id="{230A82CA-9023-4220-9E5B-0E652CF31B20}" vid="{96196EC2-C392-482E-BF29-9BD12A62668F}"/>
    </a:ext>
  </a:extLst>
</a:theme>
</file>

<file path=ppt/theme/theme2.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136758a-e7f7-4029-9cdc-709c7a6ff021" xsi:nil="true"/>
    <lcf76f155ced4ddcb4097134ff3c332f xmlns="8dcae609-94e2-4108-915c-852935aa21ad">
      <Terms xmlns="http://schemas.microsoft.com/office/infopath/2007/PartnerControls"/>
    </lcf76f155ced4ddcb4097134ff3c332f>
    <SharedWithUsers xmlns="e136758a-e7f7-4029-9cdc-709c7a6ff021">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14" ma:contentTypeDescription="Create a new document." ma:contentTypeScope="" ma:versionID="2b1cb743d5c8a8170a2906ead0ece276">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d3b3d94a77b6d6b8de8b8394eb712759"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3e07957-30af-4dd9-8e9a-b62ef1071eb2}" ma:internalName="TaxCatchAll" ma:showField="CatchAllData" ma:web="e136758a-e7f7-4029-9cdc-709c7a6ff0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168DCE-134F-4610-A6AA-88CEBE8D71D2}">
  <ds:schemaRefs>
    <ds:schemaRef ds:uri="16c05727-aa75-4e4a-9b5f-8a80a1165891"/>
    <ds:schemaRef ds:uri="230e9df3-be65-4c73-a93b-d1236ebd677e"/>
    <ds:schemaRef ds:uri="71af3243-3dd4-4a8d-8c0d-dd76da1f02a5"/>
    <ds:schemaRef ds:uri="8dcae609-94e2-4108-915c-852935aa21ad"/>
    <ds:schemaRef ds:uri="d37e30bb-5f32-4411-a640-0b4044b692bf"/>
    <ds:schemaRef ds:uri="e136758a-e7f7-4029-9cdc-709c7a6ff021"/>
    <ds:schemaRef ds:uri="ffb952a0-74d9-4848-89d6-000c4b1b70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E17F33A-7F3F-468C-BBAA-CD2B44DBEA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cae609-94e2-4108-915c-852935aa21ad"/>
    <ds:schemaRef ds:uri="e136758a-e7f7-4029-9cdc-709c7a6ff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BF691C-888B-4061-8A6F-D5CE84A0254B}">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178</TotalTime>
  <Words>693</Words>
  <Application>Microsoft Macintosh PowerPoint</Application>
  <PresentationFormat>Widescreen</PresentationFormat>
  <Paragraphs>95</Paragraphs>
  <Slides>16</Slides>
  <Notes>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16</vt:i4>
      </vt:variant>
    </vt:vector>
  </HeadingPairs>
  <TitlesOfParts>
    <vt:vector size="30" baseType="lpstr">
      <vt:lpstr>Aptos</vt:lpstr>
      <vt:lpstr>Arial</vt:lpstr>
      <vt:lpstr>Arial Black</vt:lpstr>
      <vt:lpstr>Calibri</vt:lpstr>
      <vt:lpstr>Franklin Gothic Book</vt:lpstr>
      <vt:lpstr>Franklin Gothic Demi</vt:lpstr>
      <vt:lpstr>Noto Sans Symbols</vt:lpstr>
      <vt:lpstr>Sabon Next LT</vt:lpstr>
      <vt:lpstr>Tenorite</vt:lpstr>
      <vt:lpstr>Times New Roman</vt:lpstr>
      <vt:lpstr>Trebuchet MS</vt:lpstr>
      <vt:lpstr>Wingdings</vt:lpstr>
      <vt:lpstr>Theme1</vt:lpstr>
      <vt:lpstr>2022 Principal's Report Template - Mtg 1</vt:lpstr>
      <vt:lpstr>FY26 Budget Finalization Meeting</vt:lpstr>
      <vt:lpstr>PowerPoint Presentation</vt:lpstr>
      <vt:lpstr>Norms</vt:lpstr>
      <vt:lpstr>PowerPoint Presentation</vt:lpstr>
      <vt:lpstr>PowerPoint Presentation</vt:lpstr>
      <vt:lpstr>Budget Updates</vt:lpstr>
      <vt:lpstr>Changes since Feedback Meeting</vt:lpstr>
      <vt:lpstr>PowerPoint Presentation</vt:lpstr>
      <vt:lpstr>PowerPoint Presentation</vt:lpstr>
      <vt:lpstr> Discussion &amp; Questions</vt:lpstr>
      <vt:lpstr>Action on the Budget</vt:lpstr>
      <vt:lpstr>Additional Agenda Items</vt:lpstr>
      <vt:lpstr>EXTENDED - declare by March 7!</vt:lpstr>
      <vt:lpstr>Thank you!</vt:lpstr>
      <vt:lpstr>Appendix</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Jacobi, Diane</dc:creator>
  <cp:lastModifiedBy>Guilford, Larry</cp:lastModifiedBy>
  <cp:revision>3</cp:revision>
  <dcterms:created xsi:type="dcterms:W3CDTF">2025-01-22T23:16:30Z</dcterms:created>
  <dcterms:modified xsi:type="dcterms:W3CDTF">2025-03-12T15:37:27Z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0x0101007A977F1402712049B4BB4CDB1A03C7C8</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xd_ProgID">
    <vt:lpwstr/>
  </property>
  <property fmtid="{D5CDD505-2E9C-101B-9397-08002B2CF9AE}" pid="8" name="TemplateUrl">
    <vt:lpwstr/>
  </property>
  <property fmtid="{D5CDD505-2E9C-101B-9397-08002B2CF9AE}" pid="9" name="xd_Signature">
    <vt:bool>false</vt:bool>
  </property>
</Properties>
</file>